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28"/>
  </p:notesMasterIdLst>
  <p:handoutMasterIdLst>
    <p:handoutMasterId r:id="rId29"/>
  </p:handoutMasterIdLst>
  <p:sldIdLst>
    <p:sldId id="303" r:id="rId7"/>
    <p:sldId id="954" r:id="rId8"/>
    <p:sldId id="952" r:id="rId9"/>
    <p:sldId id="955" r:id="rId10"/>
    <p:sldId id="949" r:id="rId11"/>
    <p:sldId id="953" r:id="rId12"/>
    <p:sldId id="959" r:id="rId13"/>
    <p:sldId id="957" r:id="rId14"/>
    <p:sldId id="958" r:id="rId15"/>
    <p:sldId id="960" r:id="rId16"/>
    <p:sldId id="961" r:id="rId17"/>
    <p:sldId id="962" r:id="rId18"/>
    <p:sldId id="963" r:id="rId19"/>
    <p:sldId id="964" r:id="rId20"/>
    <p:sldId id="965" r:id="rId21"/>
    <p:sldId id="966" r:id="rId22"/>
    <p:sldId id="967" r:id="rId23"/>
    <p:sldId id="968" r:id="rId24"/>
    <p:sldId id="969" r:id="rId25"/>
    <p:sldId id="970" r:id="rId26"/>
    <p:sldId id="704" r:id="rId27"/>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63"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C88D0"/>
    <a:srgbClr val="FFFFCC"/>
    <a:srgbClr val="72AF2F"/>
    <a:srgbClr val="C1E442"/>
    <a:srgbClr val="FFFF99"/>
    <a:srgbClr val="C6D254"/>
    <a:srgbClr val="00000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07" autoAdjust="0"/>
    <p:restoredTop sz="92197" autoAdjust="0"/>
  </p:normalViewPr>
  <p:slideViewPr>
    <p:cSldViewPr snapToGrid="0">
      <p:cViewPr varScale="1">
        <p:scale>
          <a:sx n="81" d="100"/>
          <a:sy n="81" d="100"/>
        </p:scale>
        <p:origin x="60" y="52"/>
      </p:cViewPr>
      <p:guideLst>
        <p:guide orient="horz" pos="2160"/>
        <p:guide pos="386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5" d="100"/>
          <a:sy n="45" d="100"/>
        </p:scale>
        <p:origin x="2768" y="5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presProps" Target="presProps.xml"/><Relationship Id="rId8"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11/3/2023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11/3/2023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标题 4">
            <a:extLst>
              <a:ext uri="{FF2B5EF4-FFF2-40B4-BE49-F238E27FC236}">
                <a16:creationId xmlns:a16="http://schemas.microsoft.com/office/drawing/2014/main" id="{34B34A06-0E77-40D5-8C03-85C7F7B9475E}"/>
              </a:ext>
            </a:extLst>
          </p:cNvPr>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31653" y="6460167"/>
            <a:ext cx="8197006"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S5-237838 DP on </a:t>
            </a:r>
            <a:r>
              <a:rPr lang="en-US" altLang="zh-CN" sz="1100" b="1" spc="300" dirty="0">
                <a:ea typeface="+mn-ea"/>
                <a:cs typeface="Arial" panose="020B0604020202020204" pitchFamily="34" charset="0"/>
              </a:rPr>
              <a:t>Charging </a:t>
            </a:r>
            <a:r>
              <a:rPr lang="en-US" sz="1100" b="1" spc="300" dirty="0">
                <a:ea typeface="+mn-ea"/>
                <a:cs typeface="Arial" panose="020B0604020202020204" pitchFamily="34" charset="0"/>
              </a:rPr>
              <a:t>Triggers in Stage 2 and Stage 3</a:t>
            </a:r>
            <a:r>
              <a:rPr lang="en-GB" sz="1100" b="1" spc="300" dirty="0">
                <a:ea typeface="+mn-ea"/>
                <a:cs typeface="Arial" panose="020B0604020202020204" pitchFamily="34" charset="0"/>
              </a:rPr>
              <a:t>(SA5#152</a:t>
            </a:r>
            <a:r>
              <a:rPr lang="zh-CN" altLang="en-US" sz="1100" b="1" spc="300" dirty="0">
                <a:ea typeface="+mn-ea"/>
                <a:cs typeface="Arial" panose="020B0604020202020204" pitchFamily="34" charset="0"/>
              </a:rPr>
              <a:t>）</a:t>
            </a:r>
            <a:endParaRPr lang="en-GB" sz="1100" b="1" spc="300" dirty="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2023</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4.png"/><Relationship Id="rId7" Type="http://schemas.openxmlformats.org/officeDocument/2006/relationships/image" Target="../media/image22.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31.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4.png"/><Relationship Id="rId7" Type="http://schemas.openxmlformats.org/officeDocument/2006/relationships/image" Target="../media/image32.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027577" y="3129435"/>
            <a:ext cx="11530738" cy="1470025"/>
          </a:xfrm>
        </p:spPr>
        <p:txBody>
          <a:bodyPr>
            <a:noAutofit/>
          </a:bodyPr>
          <a:lstStyle/>
          <a:p>
            <a:pPr>
              <a:defRPr/>
            </a:pPr>
            <a:r>
              <a:rPr lang="en-GB" sz="4800" b="1" i="1" dirty="0">
                <a:effectLst>
                  <a:outerShdw blurRad="38100" dist="38100" dir="2700000" algn="tl">
                    <a:srgbClr val="C0C0C0"/>
                  </a:outerShdw>
                </a:effectLst>
              </a:rPr>
              <a:t>  </a:t>
            </a:r>
            <a:br>
              <a:rPr lang="en-GB" sz="4800" dirty="0"/>
            </a:br>
            <a:br>
              <a:rPr lang="en-GB" sz="4800" dirty="0"/>
            </a:br>
            <a:r>
              <a:rPr lang="en-US" altLang="zh-CN" sz="4800" dirty="0"/>
              <a:t>Charging </a:t>
            </a:r>
            <a:r>
              <a:rPr lang="en-US" sz="4800" dirty="0"/>
              <a:t>Triggers in Stage 2 and Stage 3</a:t>
            </a:r>
            <a:br>
              <a:rPr lang="en-US" altLang="zh-CN" sz="4400" b="1" dirty="0"/>
            </a:br>
            <a:r>
              <a:rPr lang="en-GB" altLang="zh-CN" sz="2800" b="1" dirty="0"/>
              <a:t> (SA5 #1</a:t>
            </a:r>
            <a:r>
              <a:rPr lang="en-US" altLang="zh-CN" sz="2800" b="1" dirty="0"/>
              <a:t>52</a:t>
            </a:r>
            <a:r>
              <a:rPr lang="en-GB" altLang="zh-CN" sz="2800" b="1" dirty="0"/>
              <a:t>)</a:t>
            </a:r>
            <a:br>
              <a:rPr lang="en-GB" altLang="zh-CN" sz="3200" b="1" i="1" dirty="0"/>
            </a:br>
            <a:br>
              <a:rPr lang="en-GB" altLang="zh-CN" sz="3200" b="1" dirty="0"/>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1944460" y="4680035"/>
            <a:ext cx="8534400" cy="1752600"/>
          </a:xfrm>
        </p:spPr>
        <p:txBody>
          <a:bodyPr/>
          <a:lstStyle/>
          <a:p>
            <a:pPr>
              <a:lnSpc>
                <a:spcPct val="80000"/>
              </a:lnSpc>
            </a:pPr>
            <a:endParaRPr lang="en-US" altLang="zh-CN" sz="2400" dirty="0">
              <a:latin typeface="Arial" charset="0"/>
            </a:endParaRPr>
          </a:p>
          <a:p>
            <a:pPr>
              <a:lnSpc>
                <a:spcPct val="80000"/>
              </a:lnSpc>
            </a:pPr>
            <a:r>
              <a:rPr lang="en-US" altLang="zh-CN" sz="2400" dirty="0">
                <a:latin typeface="Arial" charset="0"/>
              </a:rPr>
              <a:t>Chen Shan</a:t>
            </a:r>
          </a:p>
          <a:p>
            <a:pPr>
              <a:lnSpc>
                <a:spcPct val="80000"/>
              </a:lnSpc>
            </a:pPr>
            <a:r>
              <a:rPr lang="en-US" altLang="zh-CN" sz="2400" dirty="0">
                <a:latin typeface="Arial" charset="0"/>
              </a:rPr>
              <a:t>Huawei</a:t>
            </a:r>
            <a:endParaRPr lang="en-GB"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C9DDDE-120D-4C1D-98A5-68A276B9ECE9}"/>
              </a:ext>
            </a:extLst>
          </p:cNvPr>
          <p:cNvSpPr>
            <a:spLocks noGrp="1"/>
          </p:cNvSpPr>
          <p:nvPr>
            <p:ph type="title"/>
          </p:nvPr>
        </p:nvSpPr>
        <p:spPr>
          <a:xfrm>
            <a:off x="0" y="-123137"/>
            <a:ext cx="10194502" cy="1143000"/>
          </a:xfrm>
        </p:spPr>
        <p:txBody>
          <a:bodyPr/>
          <a:lstStyle/>
          <a:p>
            <a:r>
              <a:rPr lang="en-US" altLang="zh-CN" dirty="0"/>
              <a:t>Option C --- Remove the triggers in Stage2</a:t>
            </a:r>
            <a:endParaRPr lang="zh-CN" altLang="en-US" dirty="0"/>
          </a:p>
        </p:txBody>
      </p:sp>
      <p:sp>
        <p:nvSpPr>
          <p:cNvPr id="21" name="矩形 20">
            <a:extLst>
              <a:ext uri="{FF2B5EF4-FFF2-40B4-BE49-F238E27FC236}">
                <a16:creationId xmlns:a16="http://schemas.microsoft.com/office/drawing/2014/main" id="{B33C14B4-6129-463B-844C-35E26AF8EDEB}"/>
              </a:ext>
            </a:extLst>
          </p:cNvPr>
          <p:cNvSpPr/>
          <p:nvPr/>
        </p:nvSpPr>
        <p:spPr>
          <a:xfrm>
            <a:off x="423908" y="1066118"/>
            <a:ext cx="6402561" cy="1292662"/>
          </a:xfrm>
          <a:prstGeom prst="rect">
            <a:avLst/>
          </a:prstGeom>
        </p:spPr>
        <p:txBody>
          <a:bodyPr wrap="square">
            <a:spAutoFit/>
          </a:bodyPr>
          <a:lstStyle/>
          <a:p>
            <a:pPr marL="361950" lvl="2" indent="-361950">
              <a:spcBef>
                <a:spcPct val="20000"/>
              </a:spcBef>
              <a:buClr>
                <a:srgbClr val="C00000"/>
              </a:buClr>
              <a:buBlip>
                <a:blip r:embed="rId2"/>
              </a:buBlip>
            </a:pPr>
            <a:r>
              <a:rPr lang="en-US" altLang="zh-CN" sz="1200" dirty="0"/>
              <a:t>In the Stage 2, the following triggers have been specified. </a:t>
            </a:r>
          </a:p>
          <a:p>
            <a:pPr marL="539750" lvl="2" indent="-180975">
              <a:spcBef>
                <a:spcPct val="20000"/>
              </a:spcBef>
              <a:buClr>
                <a:srgbClr val="C00000"/>
              </a:buClr>
              <a:buFont typeface="Arial" panose="020B0604020202020204" pitchFamily="34" charset="0"/>
              <a:buChar char="•"/>
            </a:pPr>
            <a:r>
              <a:rPr lang="en-US" altLang="zh-CN" sz="1100" dirty="0"/>
              <a:t>For NEF charging, the message level triggers is specified in the TS 32.254</a:t>
            </a:r>
          </a:p>
          <a:p>
            <a:pPr marL="539750" lvl="2" indent="-180975">
              <a:spcBef>
                <a:spcPct val="20000"/>
              </a:spcBef>
              <a:buClr>
                <a:srgbClr val="C00000"/>
              </a:buClr>
              <a:buFont typeface="Arial" panose="020B0604020202020204" pitchFamily="34" charset="0"/>
              <a:buChar char="•"/>
            </a:pPr>
            <a:r>
              <a:rPr lang="en-US" altLang="zh-CN" sz="1100" dirty="0"/>
              <a:t>For Edge computing charging, the message level triggers is specified in the TS 32.257.</a:t>
            </a:r>
          </a:p>
          <a:p>
            <a:pPr marL="539750" lvl="2" indent="-180975">
              <a:spcBef>
                <a:spcPct val="20000"/>
              </a:spcBef>
              <a:buClr>
                <a:srgbClr val="C00000"/>
              </a:buClr>
              <a:buFont typeface="Arial" panose="020B0604020202020204" pitchFamily="34" charset="0"/>
              <a:buChar char="•"/>
            </a:pPr>
            <a:r>
              <a:rPr lang="en-US" altLang="zh-CN" sz="1100" dirty="0"/>
              <a:t>For NSPA charging, the triggers in Used Unit Container is specified in the TS 28.202.</a:t>
            </a:r>
          </a:p>
          <a:p>
            <a:pPr marL="361950" lvl="2" indent="-361950">
              <a:spcBef>
                <a:spcPct val="20000"/>
              </a:spcBef>
              <a:buClr>
                <a:srgbClr val="C00000"/>
              </a:buClr>
              <a:buBlip>
                <a:blip r:embed="rId2"/>
              </a:buBlip>
            </a:pPr>
            <a:r>
              <a:rPr lang="en-US" altLang="zh-CN" sz="1200" dirty="0"/>
              <a:t>Remove the triggers in the service specifications stage2 .Take NSPA triggers as the example</a:t>
            </a:r>
          </a:p>
        </p:txBody>
      </p:sp>
      <p:grpSp>
        <p:nvGrpSpPr>
          <p:cNvPr id="5" name="组合 4">
            <a:extLst>
              <a:ext uri="{FF2B5EF4-FFF2-40B4-BE49-F238E27FC236}">
                <a16:creationId xmlns:a16="http://schemas.microsoft.com/office/drawing/2014/main" id="{4E309B2B-47B2-4A3E-AAD4-30452DD87BBE}"/>
              </a:ext>
            </a:extLst>
          </p:cNvPr>
          <p:cNvGrpSpPr/>
          <p:nvPr/>
        </p:nvGrpSpPr>
        <p:grpSpPr>
          <a:xfrm>
            <a:off x="1034555" y="2432027"/>
            <a:ext cx="4154666" cy="3894323"/>
            <a:chOff x="5918974" y="809522"/>
            <a:chExt cx="4385737" cy="4209681"/>
          </a:xfrm>
        </p:grpSpPr>
        <p:pic>
          <p:nvPicPr>
            <p:cNvPr id="4" name="图片 3">
              <a:extLst>
                <a:ext uri="{FF2B5EF4-FFF2-40B4-BE49-F238E27FC236}">
                  <a16:creationId xmlns:a16="http://schemas.microsoft.com/office/drawing/2014/main" id="{B1019C4F-8536-4E00-A4F7-AF77E6C5186E}"/>
                </a:ext>
              </a:extLst>
            </p:cNvPr>
            <p:cNvPicPr>
              <a:picLocks noChangeAspect="1"/>
            </p:cNvPicPr>
            <p:nvPr/>
          </p:nvPicPr>
          <p:blipFill>
            <a:blip r:embed="rId3"/>
            <a:stretch>
              <a:fillRect/>
            </a:stretch>
          </p:blipFill>
          <p:spPr>
            <a:xfrm>
              <a:off x="5918974" y="809522"/>
              <a:ext cx="4108946" cy="4209681"/>
            </a:xfrm>
            <a:prstGeom prst="rect">
              <a:avLst/>
            </a:prstGeom>
          </p:spPr>
        </p:pic>
        <p:sp>
          <p:nvSpPr>
            <p:cNvPr id="18" name="矩形 17">
              <a:extLst>
                <a:ext uri="{FF2B5EF4-FFF2-40B4-BE49-F238E27FC236}">
                  <a16:creationId xmlns:a16="http://schemas.microsoft.com/office/drawing/2014/main" id="{E465F91B-9610-4DDF-A838-84B7DC80F2A9}"/>
                </a:ext>
              </a:extLst>
            </p:cNvPr>
            <p:cNvSpPr/>
            <p:nvPr/>
          </p:nvSpPr>
          <p:spPr bwMode="auto">
            <a:xfrm>
              <a:off x="6195765" y="3364165"/>
              <a:ext cx="4108946" cy="285815"/>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0" name="矩形 19">
              <a:extLst>
                <a:ext uri="{FF2B5EF4-FFF2-40B4-BE49-F238E27FC236}">
                  <a16:creationId xmlns:a16="http://schemas.microsoft.com/office/drawing/2014/main" id="{D185F1CC-1EDF-4754-BBED-EAF77C0AC68C}"/>
                </a:ext>
              </a:extLst>
            </p:cNvPr>
            <p:cNvSpPr/>
            <p:nvPr/>
          </p:nvSpPr>
          <p:spPr bwMode="auto">
            <a:xfrm>
              <a:off x="6195765" y="4488180"/>
              <a:ext cx="4108946" cy="531023"/>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grpSp>
      <p:sp>
        <p:nvSpPr>
          <p:cNvPr id="23" name="矩形 22">
            <a:extLst>
              <a:ext uri="{FF2B5EF4-FFF2-40B4-BE49-F238E27FC236}">
                <a16:creationId xmlns:a16="http://schemas.microsoft.com/office/drawing/2014/main" id="{16D2B655-5D59-420C-92C6-09C0FD76DECD}"/>
              </a:ext>
            </a:extLst>
          </p:cNvPr>
          <p:cNvSpPr/>
          <p:nvPr/>
        </p:nvSpPr>
        <p:spPr>
          <a:xfrm>
            <a:off x="0" y="752438"/>
            <a:ext cx="6728460" cy="369332"/>
          </a:xfrm>
          <a:prstGeom prst="rect">
            <a:avLst/>
          </a:prstGeom>
        </p:spPr>
        <p:txBody>
          <a:bodyPr wrap="square">
            <a:spAutoFit/>
          </a:bodyPr>
          <a:lstStyle/>
          <a:p>
            <a:pPr marL="449263" lvl="0" indent="-449263">
              <a:spcBef>
                <a:spcPct val="20000"/>
              </a:spcBef>
              <a:buBlip>
                <a:blip r:embed="rId4"/>
              </a:buBlip>
            </a:pPr>
            <a:r>
              <a:rPr lang="en-US" altLang="zh-CN" sz="1800" kern="0" dirty="0">
                <a:solidFill>
                  <a:prstClr val="black"/>
                </a:solidFill>
                <a:latin typeface="Calibri"/>
              </a:rPr>
              <a:t>Remove the triggers in the charging data message and CHF CDR</a:t>
            </a:r>
          </a:p>
        </p:txBody>
      </p:sp>
      <p:pic>
        <p:nvPicPr>
          <p:cNvPr id="6" name="图片 5">
            <a:extLst>
              <a:ext uri="{FF2B5EF4-FFF2-40B4-BE49-F238E27FC236}">
                <a16:creationId xmlns:a16="http://schemas.microsoft.com/office/drawing/2014/main" id="{56A822D7-6A0F-4DED-93C1-B383DB03095F}"/>
              </a:ext>
            </a:extLst>
          </p:cNvPr>
          <p:cNvPicPr>
            <a:picLocks noChangeAspect="1"/>
          </p:cNvPicPr>
          <p:nvPr/>
        </p:nvPicPr>
        <p:blipFill>
          <a:blip r:embed="rId5"/>
          <a:stretch>
            <a:fillRect/>
          </a:stretch>
        </p:blipFill>
        <p:spPr>
          <a:xfrm>
            <a:off x="6836050" y="881279"/>
            <a:ext cx="3716122" cy="3101496"/>
          </a:xfrm>
          <a:prstGeom prst="rect">
            <a:avLst/>
          </a:prstGeom>
        </p:spPr>
      </p:pic>
      <p:pic>
        <p:nvPicPr>
          <p:cNvPr id="9" name="图片 8">
            <a:extLst>
              <a:ext uri="{FF2B5EF4-FFF2-40B4-BE49-F238E27FC236}">
                <a16:creationId xmlns:a16="http://schemas.microsoft.com/office/drawing/2014/main" id="{E036ADB6-F883-4821-8295-2AC13AEAD298}"/>
              </a:ext>
            </a:extLst>
          </p:cNvPr>
          <p:cNvPicPr>
            <a:picLocks noChangeAspect="1"/>
          </p:cNvPicPr>
          <p:nvPr/>
        </p:nvPicPr>
        <p:blipFill>
          <a:blip r:embed="rId6"/>
          <a:stretch>
            <a:fillRect/>
          </a:stretch>
        </p:blipFill>
        <p:spPr>
          <a:xfrm>
            <a:off x="6836050" y="4188782"/>
            <a:ext cx="3995500" cy="2137568"/>
          </a:xfrm>
          <a:prstGeom prst="rect">
            <a:avLst/>
          </a:prstGeom>
        </p:spPr>
      </p:pic>
      <p:sp>
        <p:nvSpPr>
          <p:cNvPr id="26" name="矩形 25">
            <a:extLst>
              <a:ext uri="{FF2B5EF4-FFF2-40B4-BE49-F238E27FC236}">
                <a16:creationId xmlns:a16="http://schemas.microsoft.com/office/drawing/2014/main" id="{D765376B-D8B9-40D6-8A81-FE23DA9BF83D}"/>
              </a:ext>
            </a:extLst>
          </p:cNvPr>
          <p:cNvSpPr/>
          <p:nvPr/>
        </p:nvSpPr>
        <p:spPr bwMode="auto">
          <a:xfrm>
            <a:off x="6887571" y="3611880"/>
            <a:ext cx="3892458" cy="426720"/>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7" name="矩形 26">
            <a:extLst>
              <a:ext uri="{FF2B5EF4-FFF2-40B4-BE49-F238E27FC236}">
                <a16:creationId xmlns:a16="http://schemas.microsoft.com/office/drawing/2014/main" id="{FE719376-D138-4F9F-9B0E-A22B0B3434B2}"/>
              </a:ext>
            </a:extLst>
          </p:cNvPr>
          <p:cNvSpPr/>
          <p:nvPr/>
        </p:nvSpPr>
        <p:spPr bwMode="auto">
          <a:xfrm>
            <a:off x="6939092" y="6050280"/>
            <a:ext cx="3892458" cy="276070"/>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8" name="右大括号 27">
            <a:extLst>
              <a:ext uri="{FF2B5EF4-FFF2-40B4-BE49-F238E27FC236}">
                <a16:creationId xmlns:a16="http://schemas.microsoft.com/office/drawing/2014/main" id="{A152FF23-E4FC-409A-BDFE-1230F6322877}"/>
              </a:ext>
            </a:extLst>
          </p:cNvPr>
          <p:cNvSpPr/>
          <p:nvPr/>
        </p:nvSpPr>
        <p:spPr bwMode="auto">
          <a:xfrm rot="10800000">
            <a:off x="806697" y="3131820"/>
            <a:ext cx="374402" cy="3194530"/>
          </a:xfrm>
          <a:prstGeom prst="rightBrace">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9" name="矩形 28">
            <a:extLst>
              <a:ext uri="{FF2B5EF4-FFF2-40B4-BE49-F238E27FC236}">
                <a16:creationId xmlns:a16="http://schemas.microsoft.com/office/drawing/2014/main" id="{BC22930A-708C-41B1-A45C-8413A3B79A0D}"/>
              </a:ext>
            </a:extLst>
          </p:cNvPr>
          <p:cNvSpPr/>
          <p:nvPr/>
        </p:nvSpPr>
        <p:spPr>
          <a:xfrm>
            <a:off x="286822" y="4598280"/>
            <a:ext cx="1093407" cy="261610"/>
          </a:xfrm>
          <a:prstGeom prst="rect">
            <a:avLst/>
          </a:prstGeom>
        </p:spPr>
        <p:txBody>
          <a:bodyPr wrap="square">
            <a:spAutoFit/>
          </a:bodyPr>
          <a:lstStyle/>
          <a:p>
            <a:pPr marL="0" lvl="1" indent="0">
              <a:spcBef>
                <a:spcPct val="20000"/>
              </a:spcBef>
              <a:buClr>
                <a:srgbClr val="C00000"/>
              </a:buClr>
            </a:pPr>
            <a:r>
              <a:rPr lang="en-US" altLang="zh-CN" sz="1100" dirty="0">
                <a:solidFill>
                  <a:srgbClr val="00B050"/>
                </a:solidFill>
              </a:rPr>
              <a:t>NSPA </a:t>
            </a:r>
            <a:endParaRPr lang="zh-CN" altLang="en-US" sz="1100" dirty="0">
              <a:solidFill>
                <a:srgbClr val="00B050"/>
              </a:solidFill>
            </a:endParaRPr>
          </a:p>
        </p:txBody>
      </p:sp>
      <p:sp>
        <p:nvSpPr>
          <p:cNvPr id="30" name="右大括号 29">
            <a:extLst>
              <a:ext uri="{FF2B5EF4-FFF2-40B4-BE49-F238E27FC236}">
                <a16:creationId xmlns:a16="http://schemas.microsoft.com/office/drawing/2014/main" id="{A3274095-A732-4632-BABA-D647D922237D}"/>
              </a:ext>
            </a:extLst>
          </p:cNvPr>
          <p:cNvSpPr/>
          <p:nvPr/>
        </p:nvSpPr>
        <p:spPr bwMode="auto">
          <a:xfrm>
            <a:off x="10780029" y="2240280"/>
            <a:ext cx="374402" cy="1845498"/>
          </a:xfrm>
          <a:prstGeom prst="rightBrace">
            <a:avLst>
              <a:gd name="adj1" fmla="val 144694"/>
              <a:gd name="adj2" fmla="val 50239"/>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1" name="矩形 30">
            <a:extLst>
              <a:ext uri="{FF2B5EF4-FFF2-40B4-BE49-F238E27FC236}">
                <a16:creationId xmlns:a16="http://schemas.microsoft.com/office/drawing/2014/main" id="{19F6249A-7BCA-46C8-BA28-9CBD9364498C}"/>
              </a:ext>
            </a:extLst>
          </p:cNvPr>
          <p:cNvSpPr/>
          <p:nvPr/>
        </p:nvSpPr>
        <p:spPr>
          <a:xfrm>
            <a:off x="11154431" y="3001015"/>
            <a:ext cx="1093407" cy="261610"/>
          </a:xfrm>
          <a:prstGeom prst="rect">
            <a:avLst/>
          </a:prstGeom>
        </p:spPr>
        <p:txBody>
          <a:bodyPr wrap="square">
            <a:spAutoFit/>
          </a:bodyPr>
          <a:lstStyle/>
          <a:p>
            <a:pPr marL="0" lvl="1" indent="0">
              <a:spcBef>
                <a:spcPct val="20000"/>
              </a:spcBef>
              <a:buClr>
                <a:srgbClr val="C00000"/>
              </a:buClr>
            </a:pPr>
            <a:r>
              <a:rPr lang="en-US" altLang="zh-CN" sz="1100" dirty="0">
                <a:solidFill>
                  <a:srgbClr val="00B050"/>
                </a:solidFill>
              </a:rPr>
              <a:t>AMF </a:t>
            </a:r>
            <a:endParaRPr lang="zh-CN" altLang="en-US" sz="1100" dirty="0">
              <a:solidFill>
                <a:srgbClr val="00B050"/>
              </a:solidFill>
            </a:endParaRPr>
          </a:p>
        </p:txBody>
      </p:sp>
      <p:sp>
        <p:nvSpPr>
          <p:cNvPr id="32" name="右大括号 31">
            <a:extLst>
              <a:ext uri="{FF2B5EF4-FFF2-40B4-BE49-F238E27FC236}">
                <a16:creationId xmlns:a16="http://schemas.microsoft.com/office/drawing/2014/main" id="{4B2E31C6-A1E2-4F92-B6D4-1097E3484F5D}"/>
              </a:ext>
            </a:extLst>
          </p:cNvPr>
          <p:cNvSpPr/>
          <p:nvPr/>
        </p:nvSpPr>
        <p:spPr bwMode="auto">
          <a:xfrm>
            <a:off x="10876568" y="4968240"/>
            <a:ext cx="374402" cy="1358110"/>
          </a:xfrm>
          <a:prstGeom prst="rightBrace">
            <a:avLst>
              <a:gd name="adj1" fmla="val 144694"/>
              <a:gd name="adj2" fmla="val 50239"/>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3" name="矩形 32">
            <a:extLst>
              <a:ext uri="{FF2B5EF4-FFF2-40B4-BE49-F238E27FC236}">
                <a16:creationId xmlns:a16="http://schemas.microsoft.com/office/drawing/2014/main" id="{B4A8B4CC-E5FE-465E-B520-F5848C4C9F63}"/>
              </a:ext>
            </a:extLst>
          </p:cNvPr>
          <p:cNvSpPr/>
          <p:nvPr/>
        </p:nvSpPr>
        <p:spPr>
          <a:xfrm>
            <a:off x="11250970" y="5400925"/>
            <a:ext cx="1093407" cy="261610"/>
          </a:xfrm>
          <a:prstGeom prst="rect">
            <a:avLst/>
          </a:prstGeom>
        </p:spPr>
        <p:txBody>
          <a:bodyPr wrap="square">
            <a:spAutoFit/>
          </a:bodyPr>
          <a:lstStyle/>
          <a:p>
            <a:pPr marL="0" lvl="1" indent="0">
              <a:spcBef>
                <a:spcPct val="20000"/>
              </a:spcBef>
              <a:buClr>
                <a:srgbClr val="C00000"/>
              </a:buClr>
            </a:pPr>
            <a:r>
              <a:rPr lang="en-US" altLang="zh-CN" sz="1100" dirty="0">
                <a:solidFill>
                  <a:srgbClr val="00B050"/>
                </a:solidFill>
              </a:rPr>
              <a:t>NEF </a:t>
            </a:r>
            <a:endParaRPr lang="zh-CN" altLang="en-US" sz="1100" dirty="0">
              <a:solidFill>
                <a:srgbClr val="00B050"/>
              </a:solidFill>
            </a:endParaRPr>
          </a:p>
        </p:txBody>
      </p:sp>
    </p:spTree>
    <p:extLst>
      <p:ext uri="{BB962C8B-B14F-4D97-AF65-F5344CB8AC3E}">
        <p14:creationId xmlns:p14="http://schemas.microsoft.com/office/powerpoint/2010/main" val="241581004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C9DDDE-120D-4C1D-98A5-68A276B9ECE9}"/>
              </a:ext>
            </a:extLst>
          </p:cNvPr>
          <p:cNvSpPr>
            <a:spLocks noGrp="1"/>
          </p:cNvSpPr>
          <p:nvPr>
            <p:ph type="title"/>
          </p:nvPr>
        </p:nvSpPr>
        <p:spPr>
          <a:xfrm>
            <a:off x="-785899" y="-117446"/>
            <a:ext cx="11918090" cy="1143000"/>
          </a:xfrm>
        </p:spPr>
        <p:txBody>
          <a:bodyPr/>
          <a:lstStyle/>
          <a:p>
            <a:r>
              <a:rPr lang="en-US" altLang="zh-CN" dirty="0"/>
              <a:t>Option D --- Add the special triggers in Stage2</a:t>
            </a:r>
            <a:endParaRPr lang="zh-CN" altLang="en-US" dirty="0"/>
          </a:p>
        </p:txBody>
      </p:sp>
      <p:sp>
        <p:nvSpPr>
          <p:cNvPr id="21" name="矩形 20">
            <a:extLst>
              <a:ext uri="{FF2B5EF4-FFF2-40B4-BE49-F238E27FC236}">
                <a16:creationId xmlns:a16="http://schemas.microsoft.com/office/drawing/2014/main" id="{B33C14B4-6129-463B-844C-35E26AF8EDEB}"/>
              </a:ext>
            </a:extLst>
          </p:cNvPr>
          <p:cNvSpPr/>
          <p:nvPr/>
        </p:nvSpPr>
        <p:spPr>
          <a:xfrm>
            <a:off x="423908" y="1066118"/>
            <a:ext cx="3837699" cy="1240340"/>
          </a:xfrm>
          <a:prstGeom prst="rect">
            <a:avLst/>
          </a:prstGeom>
        </p:spPr>
        <p:txBody>
          <a:bodyPr wrap="square">
            <a:spAutoFit/>
          </a:bodyPr>
          <a:lstStyle/>
          <a:p>
            <a:pPr marL="361950" lvl="2" indent="-361950">
              <a:spcBef>
                <a:spcPct val="20000"/>
              </a:spcBef>
              <a:buClr>
                <a:srgbClr val="C00000"/>
              </a:buClr>
              <a:buBlip>
                <a:blip r:embed="rId2"/>
              </a:buBlip>
            </a:pPr>
            <a:r>
              <a:rPr lang="en-US" altLang="zh-CN" sz="1200" dirty="0"/>
              <a:t>In the Stage 2, the following triggers have been specified. </a:t>
            </a:r>
          </a:p>
          <a:p>
            <a:pPr marL="606425" lvl="3" indent="-244475">
              <a:spcBef>
                <a:spcPct val="20000"/>
              </a:spcBef>
              <a:buClr>
                <a:srgbClr val="C00000"/>
              </a:buClr>
              <a:buFont typeface="Arial" panose="020B0604020202020204" pitchFamily="34" charset="0"/>
              <a:buChar char="•"/>
            </a:pPr>
            <a:r>
              <a:rPr lang="en-US" altLang="zh-CN" sz="1100" dirty="0"/>
              <a:t>For NSACF charging, the </a:t>
            </a:r>
            <a:r>
              <a:rPr lang="en-US" altLang="zh-CN" sz="1100" dirty="0">
                <a:highlight>
                  <a:srgbClr val="FFFF00"/>
                </a:highlight>
              </a:rPr>
              <a:t>NSAC triggers </a:t>
            </a:r>
            <a:r>
              <a:rPr lang="en-US" altLang="zh-CN" sz="1100" dirty="0"/>
              <a:t>in Used Unit Container is specified in the TS 28.203.</a:t>
            </a:r>
          </a:p>
          <a:p>
            <a:pPr marL="361950" lvl="2" indent="-361950">
              <a:spcBef>
                <a:spcPct val="20000"/>
              </a:spcBef>
              <a:buClr>
                <a:srgbClr val="C00000"/>
              </a:buClr>
              <a:buBlip>
                <a:blip r:embed="rId2"/>
              </a:buBlip>
            </a:pPr>
            <a:r>
              <a:rPr lang="en-US" altLang="zh-CN" sz="1200" dirty="0"/>
              <a:t>Remove the common triggers specified in the TS 32.290.</a:t>
            </a:r>
          </a:p>
        </p:txBody>
      </p:sp>
      <p:sp>
        <p:nvSpPr>
          <p:cNvPr id="23" name="矩形 22">
            <a:extLst>
              <a:ext uri="{FF2B5EF4-FFF2-40B4-BE49-F238E27FC236}">
                <a16:creationId xmlns:a16="http://schemas.microsoft.com/office/drawing/2014/main" id="{16D2B655-5D59-420C-92C6-09C0FD76DECD}"/>
              </a:ext>
            </a:extLst>
          </p:cNvPr>
          <p:cNvSpPr/>
          <p:nvPr/>
        </p:nvSpPr>
        <p:spPr>
          <a:xfrm>
            <a:off x="0" y="752438"/>
            <a:ext cx="6728460" cy="369332"/>
          </a:xfrm>
          <a:prstGeom prst="rect">
            <a:avLst/>
          </a:prstGeom>
        </p:spPr>
        <p:txBody>
          <a:bodyPr wrap="square">
            <a:spAutoFit/>
          </a:bodyPr>
          <a:lstStyle/>
          <a:p>
            <a:pPr marL="449263" lvl="0" indent="-449263">
              <a:spcBef>
                <a:spcPct val="20000"/>
              </a:spcBef>
              <a:buBlip>
                <a:blip r:embed="rId3"/>
              </a:buBlip>
            </a:pPr>
            <a:r>
              <a:rPr lang="en-US" altLang="zh-CN" sz="1800" kern="0" dirty="0">
                <a:solidFill>
                  <a:prstClr val="black"/>
                </a:solidFill>
                <a:latin typeface="Calibri"/>
              </a:rPr>
              <a:t>Remove the triggers in the charging data message and CHF CDR</a:t>
            </a:r>
          </a:p>
        </p:txBody>
      </p:sp>
      <p:sp>
        <p:nvSpPr>
          <p:cNvPr id="28" name="右大括号 27">
            <a:extLst>
              <a:ext uri="{FF2B5EF4-FFF2-40B4-BE49-F238E27FC236}">
                <a16:creationId xmlns:a16="http://schemas.microsoft.com/office/drawing/2014/main" id="{A152FF23-E4FC-409A-BDFE-1230F6322877}"/>
              </a:ext>
            </a:extLst>
          </p:cNvPr>
          <p:cNvSpPr/>
          <p:nvPr/>
        </p:nvSpPr>
        <p:spPr bwMode="auto">
          <a:xfrm rot="10800000">
            <a:off x="3524730" y="4605556"/>
            <a:ext cx="535541" cy="612396"/>
          </a:xfrm>
          <a:prstGeom prst="rightBrace">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9" name="矩形 28">
            <a:extLst>
              <a:ext uri="{FF2B5EF4-FFF2-40B4-BE49-F238E27FC236}">
                <a16:creationId xmlns:a16="http://schemas.microsoft.com/office/drawing/2014/main" id="{BC22930A-708C-41B1-A45C-8413A3B79A0D}"/>
              </a:ext>
            </a:extLst>
          </p:cNvPr>
          <p:cNvSpPr/>
          <p:nvPr/>
        </p:nvSpPr>
        <p:spPr>
          <a:xfrm>
            <a:off x="2216289" y="4799616"/>
            <a:ext cx="1558756" cy="261610"/>
          </a:xfrm>
          <a:prstGeom prst="rect">
            <a:avLst/>
          </a:prstGeom>
        </p:spPr>
        <p:txBody>
          <a:bodyPr wrap="square">
            <a:spAutoFit/>
          </a:bodyPr>
          <a:lstStyle/>
          <a:p>
            <a:pPr marL="0" lvl="1" indent="0">
              <a:spcBef>
                <a:spcPct val="20000"/>
              </a:spcBef>
              <a:buClr>
                <a:srgbClr val="C00000"/>
              </a:buClr>
            </a:pPr>
            <a:r>
              <a:rPr lang="en-US" altLang="zh-CN" sz="1100" dirty="0">
                <a:solidFill>
                  <a:srgbClr val="00B050"/>
                </a:solidFill>
              </a:rPr>
              <a:t>Common Trigger  </a:t>
            </a:r>
            <a:endParaRPr lang="zh-CN" altLang="en-US" sz="1100" dirty="0">
              <a:solidFill>
                <a:srgbClr val="00B050"/>
              </a:solidFill>
            </a:endParaRPr>
          </a:p>
        </p:txBody>
      </p:sp>
      <p:sp>
        <p:nvSpPr>
          <p:cNvPr id="31" name="矩形 30">
            <a:extLst>
              <a:ext uri="{FF2B5EF4-FFF2-40B4-BE49-F238E27FC236}">
                <a16:creationId xmlns:a16="http://schemas.microsoft.com/office/drawing/2014/main" id="{19F6249A-7BCA-46C8-BA28-9CBD9364498C}"/>
              </a:ext>
            </a:extLst>
          </p:cNvPr>
          <p:cNvSpPr/>
          <p:nvPr/>
        </p:nvSpPr>
        <p:spPr>
          <a:xfrm>
            <a:off x="626248" y="5383488"/>
            <a:ext cx="3173966" cy="430887"/>
          </a:xfrm>
          <a:prstGeom prst="rect">
            <a:avLst/>
          </a:prstGeom>
        </p:spPr>
        <p:txBody>
          <a:bodyPr wrap="square">
            <a:spAutoFit/>
          </a:bodyPr>
          <a:lstStyle/>
          <a:p>
            <a:pPr marL="0" lvl="1" indent="0">
              <a:spcBef>
                <a:spcPct val="20000"/>
              </a:spcBef>
              <a:buClr>
                <a:srgbClr val="C00000"/>
              </a:buClr>
            </a:pPr>
            <a:r>
              <a:rPr lang="en-US" altLang="zh-CN" sz="1100" dirty="0">
                <a:solidFill>
                  <a:srgbClr val="00B050"/>
                </a:solidFill>
              </a:rPr>
              <a:t>Special Trigger for each Stage 2 Charging specifications</a:t>
            </a:r>
            <a:endParaRPr lang="zh-CN" altLang="en-US" sz="1100" dirty="0">
              <a:solidFill>
                <a:srgbClr val="00B050"/>
              </a:solidFill>
            </a:endParaRPr>
          </a:p>
        </p:txBody>
      </p:sp>
      <p:pic>
        <p:nvPicPr>
          <p:cNvPr id="3" name="图片 2">
            <a:extLst>
              <a:ext uri="{FF2B5EF4-FFF2-40B4-BE49-F238E27FC236}">
                <a16:creationId xmlns:a16="http://schemas.microsoft.com/office/drawing/2014/main" id="{542C6030-5984-4E34-8C1D-17A2D9AA5ED2}"/>
              </a:ext>
            </a:extLst>
          </p:cNvPr>
          <p:cNvPicPr>
            <a:picLocks noChangeAspect="1"/>
          </p:cNvPicPr>
          <p:nvPr/>
        </p:nvPicPr>
        <p:blipFill>
          <a:blip r:embed="rId4"/>
          <a:stretch>
            <a:fillRect/>
          </a:stretch>
        </p:blipFill>
        <p:spPr>
          <a:xfrm>
            <a:off x="4223682" y="1241714"/>
            <a:ext cx="6237390" cy="4730679"/>
          </a:xfrm>
          <a:prstGeom prst="rect">
            <a:avLst/>
          </a:prstGeom>
        </p:spPr>
      </p:pic>
      <p:sp>
        <p:nvSpPr>
          <p:cNvPr id="26" name="矩形 25">
            <a:extLst>
              <a:ext uri="{FF2B5EF4-FFF2-40B4-BE49-F238E27FC236}">
                <a16:creationId xmlns:a16="http://schemas.microsoft.com/office/drawing/2014/main" id="{D765376B-D8B9-40D6-8A81-FE23DA9BF83D}"/>
              </a:ext>
            </a:extLst>
          </p:cNvPr>
          <p:cNvSpPr/>
          <p:nvPr/>
        </p:nvSpPr>
        <p:spPr bwMode="auto">
          <a:xfrm>
            <a:off x="4228260" y="4576614"/>
            <a:ext cx="6182478" cy="607782"/>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7" name="矩形 26">
            <a:extLst>
              <a:ext uri="{FF2B5EF4-FFF2-40B4-BE49-F238E27FC236}">
                <a16:creationId xmlns:a16="http://schemas.microsoft.com/office/drawing/2014/main" id="{FE719376-D138-4F9F-9B0E-A22B0B3434B2}"/>
              </a:ext>
            </a:extLst>
          </p:cNvPr>
          <p:cNvSpPr/>
          <p:nvPr/>
        </p:nvSpPr>
        <p:spPr bwMode="auto">
          <a:xfrm>
            <a:off x="4211274" y="5236548"/>
            <a:ext cx="6266575" cy="711246"/>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2" name="右大括号 21">
            <a:extLst>
              <a:ext uri="{FF2B5EF4-FFF2-40B4-BE49-F238E27FC236}">
                <a16:creationId xmlns:a16="http://schemas.microsoft.com/office/drawing/2014/main" id="{DBCB00DB-DAB3-4D5A-95CA-C562DCD78A1F}"/>
              </a:ext>
            </a:extLst>
          </p:cNvPr>
          <p:cNvSpPr/>
          <p:nvPr/>
        </p:nvSpPr>
        <p:spPr bwMode="auto">
          <a:xfrm rot="10800000">
            <a:off x="3509349" y="5286463"/>
            <a:ext cx="508977" cy="703276"/>
          </a:xfrm>
          <a:prstGeom prst="rightBrace">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15432643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C9DDDE-120D-4C1D-98A5-68A276B9ECE9}"/>
              </a:ext>
            </a:extLst>
          </p:cNvPr>
          <p:cNvSpPr>
            <a:spLocks noGrp="1"/>
          </p:cNvSpPr>
          <p:nvPr>
            <p:ph type="title"/>
          </p:nvPr>
        </p:nvSpPr>
        <p:spPr>
          <a:xfrm>
            <a:off x="591874" y="0"/>
            <a:ext cx="7559572" cy="1406106"/>
          </a:xfrm>
        </p:spPr>
        <p:txBody>
          <a:bodyPr/>
          <a:lstStyle/>
          <a:p>
            <a:r>
              <a:rPr lang="en-US" altLang="zh-CN" dirty="0"/>
              <a:t>CH Rapporteur Call (SA5-152pre)</a:t>
            </a:r>
            <a:endParaRPr lang="zh-CN" altLang="en-US" dirty="0"/>
          </a:p>
        </p:txBody>
      </p:sp>
      <p:graphicFrame>
        <p:nvGraphicFramePr>
          <p:cNvPr id="4" name="表格 3">
            <a:extLst>
              <a:ext uri="{FF2B5EF4-FFF2-40B4-BE49-F238E27FC236}">
                <a16:creationId xmlns:a16="http://schemas.microsoft.com/office/drawing/2014/main" id="{FBDF8906-6764-48CF-9054-A4BB33F9D01E}"/>
              </a:ext>
            </a:extLst>
          </p:cNvPr>
          <p:cNvGraphicFramePr>
            <a:graphicFrameLocks noGrp="1"/>
          </p:cNvGraphicFramePr>
          <p:nvPr>
            <p:extLst>
              <p:ext uri="{D42A27DB-BD31-4B8C-83A1-F6EECF244321}">
                <p14:modId xmlns:p14="http://schemas.microsoft.com/office/powerpoint/2010/main" val="3592236455"/>
              </p:ext>
            </p:extLst>
          </p:nvPr>
        </p:nvGraphicFramePr>
        <p:xfrm>
          <a:off x="370937" y="1656272"/>
          <a:ext cx="11408943" cy="2907730"/>
        </p:xfrm>
        <a:graphic>
          <a:graphicData uri="http://schemas.openxmlformats.org/drawingml/2006/table">
            <a:tbl>
              <a:tblPr firstRow="1" firstCol="1" bandRow="1">
                <a:tableStyleId>{5C22544A-7EE6-4342-B048-85BDC9FD1C3A}</a:tableStyleId>
              </a:tblPr>
              <a:tblGrid>
                <a:gridCol w="1262978">
                  <a:extLst>
                    <a:ext uri="{9D8B030D-6E8A-4147-A177-3AD203B41FA5}">
                      <a16:colId xmlns:a16="http://schemas.microsoft.com/office/drawing/2014/main" val="1340282485"/>
                    </a:ext>
                  </a:extLst>
                </a:gridCol>
                <a:gridCol w="1288279">
                  <a:extLst>
                    <a:ext uri="{9D8B030D-6E8A-4147-A177-3AD203B41FA5}">
                      <a16:colId xmlns:a16="http://schemas.microsoft.com/office/drawing/2014/main" val="803965352"/>
                    </a:ext>
                  </a:extLst>
                </a:gridCol>
                <a:gridCol w="1977610">
                  <a:extLst>
                    <a:ext uri="{9D8B030D-6E8A-4147-A177-3AD203B41FA5}">
                      <a16:colId xmlns:a16="http://schemas.microsoft.com/office/drawing/2014/main" val="319872454"/>
                    </a:ext>
                  </a:extLst>
                </a:gridCol>
                <a:gridCol w="5167222">
                  <a:extLst>
                    <a:ext uri="{9D8B030D-6E8A-4147-A177-3AD203B41FA5}">
                      <a16:colId xmlns:a16="http://schemas.microsoft.com/office/drawing/2014/main" val="1986900597"/>
                    </a:ext>
                  </a:extLst>
                </a:gridCol>
                <a:gridCol w="905774">
                  <a:extLst>
                    <a:ext uri="{9D8B030D-6E8A-4147-A177-3AD203B41FA5}">
                      <a16:colId xmlns:a16="http://schemas.microsoft.com/office/drawing/2014/main" val="1871192073"/>
                    </a:ext>
                  </a:extLst>
                </a:gridCol>
                <a:gridCol w="807080">
                  <a:extLst>
                    <a:ext uri="{9D8B030D-6E8A-4147-A177-3AD203B41FA5}">
                      <a16:colId xmlns:a16="http://schemas.microsoft.com/office/drawing/2014/main" val="330865088"/>
                    </a:ext>
                  </a:extLst>
                </a:gridCol>
              </a:tblGrid>
              <a:tr h="347410">
                <a:tc>
                  <a:txBody>
                    <a:bodyPr/>
                    <a:lstStyle/>
                    <a:p>
                      <a:pPr algn="ctr">
                        <a:spcAft>
                          <a:spcPts val="0"/>
                        </a:spcAft>
                      </a:pPr>
                      <a:r>
                        <a:rPr lang="en-US" sz="1600" dirty="0">
                          <a:effectLst/>
                        </a:rPr>
                        <a:t>Agenda Item</a:t>
                      </a:r>
                      <a:endParaRPr lang="zh-CN" sz="16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sz="1600" dirty="0" err="1">
                          <a:effectLst/>
                        </a:rPr>
                        <a:t>Tdoc</a:t>
                      </a:r>
                      <a:r>
                        <a:rPr lang="en-US" sz="1600" dirty="0">
                          <a:effectLst/>
                        </a:rPr>
                        <a:t> Number</a:t>
                      </a:r>
                      <a:endParaRPr lang="zh-CN" sz="16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sz="1600" dirty="0">
                          <a:effectLst/>
                        </a:rPr>
                        <a:t>Title</a:t>
                      </a:r>
                      <a:endParaRPr lang="zh-CN" sz="16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sz="1600" dirty="0">
                          <a:effectLst/>
                        </a:rPr>
                        <a:t>Notes</a:t>
                      </a:r>
                      <a:endParaRPr lang="zh-CN" sz="16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sz="1600" dirty="0">
                          <a:effectLst/>
                        </a:rPr>
                        <a:t>Source</a:t>
                      </a:r>
                      <a:endParaRPr lang="zh-CN" sz="16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sz="1600" dirty="0">
                          <a:effectLst/>
                        </a:rPr>
                        <a:t>Release</a:t>
                      </a:r>
                      <a:endParaRPr lang="zh-CN" sz="1600" dirty="0">
                        <a:effectLst/>
                        <a:latin typeface="Calibri" panose="020F0502020204030204" pitchFamily="34" charset="0"/>
                        <a:ea typeface="宋体" panose="02010600030101010101" pitchFamily="2" charset="-122"/>
                      </a:endParaRPr>
                    </a:p>
                  </a:txBody>
                  <a:tcPr marL="66589" marR="66589" marT="0" marB="0"/>
                </a:tc>
                <a:extLst>
                  <a:ext uri="{0D108BD9-81ED-4DB2-BD59-A6C34878D82A}">
                    <a16:rowId xmlns:a16="http://schemas.microsoft.com/office/drawing/2014/main" val="1866500435"/>
                  </a:ext>
                </a:extLst>
              </a:tr>
              <a:tr h="1065431">
                <a:tc>
                  <a:txBody>
                    <a:bodyPr/>
                    <a:lstStyle/>
                    <a:p>
                      <a:pPr>
                        <a:spcAft>
                          <a:spcPts val="0"/>
                        </a:spcAft>
                      </a:pPr>
                      <a:r>
                        <a:rPr lang="en-US" sz="1400">
                          <a:effectLst/>
                        </a:rPr>
                        <a:t>7.3     Charging Maintenance and Rel-18 small Enhancements</a:t>
                      </a:r>
                      <a:endParaRPr lang="zh-CN" sz="1800">
                        <a:effectLst/>
                        <a:latin typeface="Arial" panose="020B0604020202020204" pitchFamily="34" charset="0"/>
                        <a:ea typeface="Times New Roman" panose="02020603050405020304" pitchFamily="18" charset="0"/>
                      </a:endParaRPr>
                    </a:p>
                  </a:txBody>
                  <a:tcPr marL="66589" marR="66589" marT="0" marB="0"/>
                </a:tc>
                <a:tc>
                  <a:txBody>
                    <a:bodyPr/>
                    <a:lstStyle/>
                    <a:p>
                      <a:pPr algn="ctr">
                        <a:spcAft>
                          <a:spcPts val="0"/>
                        </a:spcAft>
                      </a:pPr>
                      <a:r>
                        <a:rPr lang="en-US" sz="1400">
                          <a:effectLst/>
                        </a:rPr>
                        <a:t>S5-236597rev1</a:t>
                      </a:r>
                      <a:endParaRPr lang="zh-CN" sz="2400">
                        <a:effectLst/>
                        <a:latin typeface="Calibri" panose="020F0502020204030204" pitchFamily="34" charset="0"/>
                        <a:ea typeface="宋体" panose="02010600030101010101" pitchFamily="2" charset="-122"/>
                      </a:endParaRPr>
                    </a:p>
                  </a:txBody>
                  <a:tcPr marL="66589" marR="66589" marT="0" marB="0"/>
                </a:tc>
                <a:tc>
                  <a:txBody>
                    <a:bodyPr/>
                    <a:lstStyle/>
                    <a:p>
                      <a:pPr>
                        <a:spcAft>
                          <a:spcPts val="0"/>
                        </a:spcAft>
                      </a:pPr>
                      <a:r>
                        <a:rPr lang="en-US" sz="1400" dirty="0">
                          <a:effectLst/>
                        </a:rPr>
                        <a:t>Discussion paper on triggers in charging stage 2 and stage 3</a:t>
                      </a:r>
                      <a:endParaRPr lang="zh-CN" sz="2400" dirty="0">
                        <a:effectLst/>
                        <a:latin typeface="Calibri" panose="020F0502020204030204" pitchFamily="34" charset="0"/>
                        <a:ea typeface="宋体" panose="02010600030101010101" pitchFamily="2" charset="-122"/>
                      </a:endParaRPr>
                    </a:p>
                  </a:txBody>
                  <a:tcPr marL="66589" marR="66589" marT="0" marB="0"/>
                </a:tc>
                <a:tc>
                  <a:txBody>
                    <a:bodyPr/>
                    <a:lstStyle/>
                    <a:p>
                      <a:pPr marL="342900" lvl="0" indent="-342900">
                        <a:spcAft>
                          <a:spcPts val="0"/>
                        </a:spcAft>
                        <a:buFont typeface="Wingdings" panose="05000000000000000000" pitchFamily="2" charset="2"/>
                        <a:buChar char=""/>
                      </a:pPr>
                      <a:r>
                        <a:rPr lang="en-US" sz="1400" dirty="0">
                          <a:effectLst/>
                        </a:rPr>
                        <a:t>Triggers need to be reported. However, event-based triggers and session-based triggers are processed in different ways.</a:t>
                      </a:r>
                      <a:endParaRPr lang="zh-CN" sz="2400" dirty="0">
                        <a:effectLst/>
                      </a:endParaRPr>
                    </a:p>
                    <a:p>
                      <a:pPr marL="342900" lvl="0" indent="-342900">
                        <a:spcAft>
                          <a:spcPts val="0"/>
                        </a:spcAft>
                        <a:buFont typeface="Wingdings" panose="05000000000000000000" pitchFamily="2" charset="2"/>
                        <a:buChar char=""/>
                      </a:pPr>
                      <a:r>
                        <a:rPr lang="en-US" sz="1400" dirty="0">
                          <a:effectLst/>
                        </a:rPr>
                        <a:t>The event-based trigger (i.e. IEC/PEC/ECUR) does not need to reported in the “Trigger” IE. Other parameters, e.g. NEF API charging information for NEF charging can includer the trigger related information.</a:t>
                      </a:r>
                      <a:endParaRPr lang="zh-CN" sz="2400" dirty="0">
                        <a:effectLst/>
                      </a:endParaRPr>
                    </a:p>
                    <a:p>
                      <a:pPr marL="342900" lvl="0" indent="-342900">
                        <a:spcAft>
                          <a:spcPts val="0"/>
                        </a:spcAft>
                        <a:buFont typeface="Wingdings" panose="05000000000000000000" pitchFamily="2" charset="2"/>
                        <a:buChar char=""/>
                      </a:pPr>
                      <a:r>
                        <a:rPr lang="en-US" sz="1400" dirty="0">
                          <a:effectLst/>
                        </a:rPr>
                        <a:t>The common triggers for session-based triggers in the TS 32.290, may be separated into two types triggers: quota management trigger and service special trigger, which is the open issues, need to be re-evaluated.</a:t>
                      </a:r>
                      <a:endParaRPr lang="zh-CN" sz="2400" dirty="0">
                        <a:effectLst/>
                      </a:endParaRPr>
                    </a:p>
                    <a:p>
                      <a:pPr marL="342900" lvl="0" indent="-342900">
                        <a:spcAft>
                          <a:spcPts val="0"/>
                        </a:spcAft>
                        <a:buFont typeface="Wingdings" panose="05000000000000000000" pitchFamily="2" charset="2"/>
                        <a:buChar char=""/>
                      </a:pPr>
                      <a:r>
                        <a:rPr lang="en-US" sz="1400" dirty="0">
                          <a:effectLst/>
                        </a:rPr>
                        <a:t>Clarify the trigger reporting case by case in the stage 2 service specifications.</a:t>
                      </a:r>
                      <a:endParaRPr lang="zh-CN" sz="24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sz="1400">
                          <a:effectLst/>
                        </a:rPr>
                        <a:t>Huawei</a:t>
                      </a:r>
                      <a:endParaRPr lang="zh-CN" sz="240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sz="1400" dirty="0">
                          <a:effectLst/>
                        </a:rPr>
                        <a:t>R18</a:t>
                      </a:r>
                      <a:endParaRPr lang="zh-CN" sz="2400" dirty="0">
                        <a:effectLst/>
                        <a:latin typeface="Calibri" panose="020F0502020204030204" pitchFamily="34" charset="0"/>
                        <a:ea typeface="宋体" panose="02010600030101010101" pitchFamily="2" charset="-122"/>
                      </a:endParaRPr>
                    </a:p>
                  </a:txBody>
                  <a:tcPr marL="66589" marR="66589" marT="0" marB="0"/>
                </a:tc>
                <a:extLst>
                  <a:ext uri="{0D108BD9-81ED-4DB2-BD59-A6C34878D82A}">
                    <a16:rowId xmlns:a16="http://schemas.microsoft.com/office/drawing/2014/main" val="3061829945"/>
                  </a:ext>
                </a:extLst>
              </a:tr>
            </a:tbl>
          </a:graphicData>
        </a:graphic>
      </p:graphicFrame>
    </p:spTree>
    <p:extLst>
      <p:ext uri="{BB962C8B-B14F-4D97-AF65-F5344CB8AC3E}">
        <p14:creationId xmlns:p14="http://schemas.microsoft.com/office/powerpoint/2010/main" val="277504193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A1F31D-DC5D-4949-A2C7-B9D3CCAF2C80}"/>
              </a:ext>
            </a:extLst>
          </p:cNvPr>
          <p:cNvSpPr>
            <a:spLocks noGrp="1"/>
          </p:cNvSpPr>
          <p:nvPr>
            <p:ph type="title"/>
          </p:nvPr>
        </p:nvSpPr>
        <p:spPr>
          <a:xfrm>
            <a:off x="677630" y="0"/>
            <a:ext cx="9102725" cy="1143000"/>
          </a:xfrm>
        </p:spPr>
        <p:txBody>
          <a:bodyPr/>
          <a:lstStyle/>
          <a:p>
            <a:r>
              <a:rPr lang="en-US" altLang="zh-CN" dirty="0"/>
              <a:t>Charging scenarios/Trigger Support (1) </a:t>
            </a:r>
            <a:endParaRPr lang="zh-CN" altLang="en-US" dirty="0"/>
          </a:p>
        </p:txBody>
      </p:sp>
      <p:graphicFrame>
        <p:nvGraphicFramePr>
          <p:cNvPr id="4" name="表格 3">
            <a:extLst>
              <a:ext uri="{FF2B5EF4-FFF2-40B4-BE49-F238E27FC236}">
                <a16:creationId xmlns:a16="http://schemas.microsoft.com/office/drawing/2014/main" id="{5DAC942E-E740-40A3-BDF0-A3616FFFDBF3}"/>
              </a:ext>
            </a:extLst>
          </p:cNvPr>
          <p:cNvGraphicFramePr>
            <a:graphicFrameLocks noGrp="1"/>
          </p:cNvGraphicFramePr>
          <p:nvPr>
            <p:extLst>
              <p:ext uri="{D42A27DB-BD31-4B8C-83A1-F6EECF244321}">
                <p14:modId xmlns:p14="http://schemas.microsoft.com/office/powerpoint/2010/main" val="3797382035"/>
              </p:ext>
            </p:extLst>
          </p:nvPr>
        </p:nvGraphicFramePr>
        <p:xfrm>
          <a:off x="236483" y="1065808"/>
          <a:ext cx="11359393" cy="5306615"/>
        </p:xfrm>
        <a:graphic>
          <a:graphicData uri="http://schemas.openxmlformats.org/drawingml/2006/table">
            <a:tbl>
              <a:tblPr firstRow="1" firstCol="1" bandRow="1">
                <a:tableStyleId>{5C22544A-7EE6-4342-B048-85BDC9FD1C3A}</a:tableStyleId>
              </a:tblPr>
              <a:tblGrid>
                <a:gridCol w="867103">
                  <a:extLst>
                    <a:ext uri="{9D8B030D-6E8A-4147-A177-3AD203B41FA5}">
                      <a16:colId xmlns:a16="http://schemas.microsoft.com/office/drawing/2014/main" val="1340282485"/>
                    </a:ext>
                  </a:extLst>
                </a:gridCol>
                <a:gridCol w="1883980">
                  <a:extLst>
                    <a:ext uri="{9D8B030D-6E8A-4147-A177-3AD203B41FA5}">
                      <a16:colId xmlns:a16="http://schemas.microsoft.com/office/drawing/2014/main" val="803965352"/>
                    </a:ext>
                  </a:extLst>
                </a:gridCol>
                <a:gridCol w="1221514">
                  <a:extLst>
                    <a:ext uri="{9D8B030D-6E8A-4147-A177-3AD203B41FA5}">
                      <a16:colId xmlns:a16="http://schemas.microsoft.com/office/drawing/2014/main" val="319872454"/>
                    </a:ext>
                  </a:extLst>
                </a:gridCol>
                <a:gridCol w="4505321">
                  <a:extLst>
                    <a:ext uri="{9D8B030D-6E8A-4147-A177-3AD203B41FA5}">
                      <a16:colId xmlns:a16="http://schemas.microsoft.com/office/drawing/2014/main" val="2441853574"/>
                    </a:ext>
                  </a:extLst>
                </a:gridCol>
                <a:gridCol w="1294535">
                  <a:extLst>
                    <a:ext uri="{9D8B030D-6E8A-4147-A177-3AD203B41FA5}">
                      <a16:colId xmlns:a16="http://schemas.microsoft.com/office/drawing/2014/main" val="2193707010"/>
                    </a:ext>
                  </a:extLst>
                </a:gridCol>
                <a:gridCol w="1586940">
                  <a:extLst>
                    <a:ext uri="{9D8B030D-6E8A-4147-A177-3AD203B41FA5}">
                      <a16:colId xmlns:a16="http://schemas.microsoft.com/office/drawing/2014/main" val="1986900597"/>
                    </a:ext>
                  </a:extLst>
                </a:gridCol>
              </a:tblGrid>
              <a:tr h="368855">
                <a:tc>
                  <a:txBody>
                    <a:bodyPr/>
                    <a:lstStyle/>
                    <a:p>
                      <a:pPr algn="ctr">
                        <a:spcAft>
                          <a:spcPts val="0"/>
                        </a:spcAft>
                      </a:pPr>
                      <a:r>
                        <a:rPr lang="en-US" sz="1600" dirty="0">
                          <a:effectLst/>
                        </a:rPr>
                        <a:t>NF (CTF)</a:t>
                      </a:r>
                      <a:endParaRPr lang="zh-CN" sz="16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altLang="zh-CN" sz="1600" dirty="0">
                          <a:effectLst/>
                          <a:latin typeface="Calibri" panose="020F0502020204030204" pitchFamily="34" charset="0"/>
                          <a:ea typeface="宋体" panose="02010600030101010101" pitchFamily="2" charset="-122"/>
                        </a:rPr>
                        <a:t>Charging Scenarios</a:t>
                      </a:r>
                      <a:endParaRPr lang="zh-CN" sz="16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altLang="zh-CN" sz="1600" dirty="0">
                          <a:effectLst/>
                          <a:latin typeface="Calibri" panose="020F0502020204030204" pitchFamily="34" charset="0"/>
                          <a:ea typeface="宋体" panose="02010600030101010101" pitchFamily="2" charset="-122"/>
                        </a:rPr>
                        <a:t>Trigger Level</a:t>
                      </a:r>
                      <a:endParaRPr lang="zh-CN" sz="16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altLang="zh-CN" sz="1600" dirty="0">
                          <a:effectLst/>
                          <a:latin typeface="Calibri" panose="020F0502020204030204" pitchFamily="34" charset="0"/>
                          <a:ea typeface="宋体" panose="02010600030101010101" pitchFamily="2" charset="-122"/>
                        </a:rPr>
                        <a:t>Trigger in the message</a:t>
                      </a:r>
                      <a:endParaRPr lang="zh-CN" sz="16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altLang="zh-CN" sz="1600" dirty="0">
                          <a:effectLst/>
                          <a:latin typeface="Calibri" panose="020F0502020204030204" pitchFamily="34" charset="0"/>
                          <a:ea typeface="宋体" panose="02010600030101010101" pitchFamily="2" charset="-122"/>
                        </a:rPr>
                        <a:t>Supported</a:t>
                      </a:r>
                      <a:endParaRPr lang="zh-CN" sz="16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sz="1600" dirty="0">
                          <a:effectLst/>
                        </a:rPr>
                        <a:t>TS S</a:t>
                      </a:r>
                      <a:r>
                        <a:rPr lang="en-US" altLang="zh-CN" sz="1600" dirty="0">
                          <a:effectLst/>
                        </a:rPr>
                        <a:t>pecification</a:t>
                      </a:r>
                      <a:endParaRPr lang="zh-CN" sz="1600" dirty="0">
                        <a:effectLst/>
                        <a:latin typeface="Calibri" panose="020F0502020204030204" pitchFamily="34" charset="0"/>
                        <a:ea typeface="宋体" panose="02010600030101010101" pitchFamily="2" charset="-122"/>
                      </a:endParaRPr>
                    </a:p>
                  </a:txBody>
                  <a:tcPr marL="66589" marR="66589" marT="0" marB="0"/>
                </a:tc>
                <a:extLst>
                  <a:ext uri="{0D108BD9-81ED-4DB2-BD59-A6C34878D82A}">
                    <a16:rowId xmlns:a16="http://schemas.microsoft.com/office/drawing/2014/main" val="1866500435"/>
                  </a:ext>
                </a:extLst>
              </a:tr>
              <a:tr h="1146585">
                <a:tc>
                  <a:txBody>
                    <a:bodyPr/>
                    <a:lstStyle/>
                    <a:p>
                      <a:pPr>
                        <a:spcAft>
                          <a:spcPts val="0"/>
                        </a:spcAft>
                      </a:pPr>
                      <a:r>
                        <a:rPr lang="en-US" altLang="zh-CN" sz="1200" dirty="0">
                          <a:effectLst/>
                          <a:latin typeface="Arial" panose="020B0604020202020204" pitchFamily="34" charset="0"/>
                          <a:ea typeface="Times New Roman" panose="02020603050405020304" pitchFamily="18" charset="0"/>
                        </a:rPr>
                        <a:t>SMF </a:t>
                      </a:r>
                      <a:endParaRPr lang="zh-CN" sz="1600" dirty="0">
                        <a:effectLst/>
                        <a:latin typeface="Arial" panose="020B0604020202020204" pitchFamily="34" charset="0"/>
                        <a:ea typeface="Times New Roman" panose="02020603050405020304" pitchFamily="18" charset="0"/>
                      </a:endParaRPr>
                    </a:p>
                  </a:txBody>
                  <a:tcPr marL="66589" marR="66589" marT="0" marB="0"/>
                </a:tc>
                <a:tc>
                  <a:txBody>
                    <a:bodyPr/>
                    <a:lstStyle/>
                    <a:p>
                      <a:pPr marL="0" algn="ctr" defTabSz="1219170" rtl="0" eaLnBrk="1" latinLnBrk="0" hangingPunct="1">
                        <a:spcAft>
                          <a:spcPts val="0"/>
                        </a:spcAft>
                      </a:pPr>
                      <a:r>
                        <a:rPr lang="en-US" altLang="zh-CN" sz="1200" kern="1200" dirty="0">
                          <a:solidFill>
                            <a:schemeClr val="dk1"/>
                          </a:solidFill>
                          <a:effectLst/>
                          <a:latin typeface="+mn-lt"/>
                          <a:ea typeface="+mn-ea"/>
                          <a:cs typeface="+mn-cs"/>
                        </a:rPr>
                        <a:t>SCUR</a:t>
                      </a:r>
                      <a:endParaRPr lang="zh-CN" altLang="en-US" sz="1200" kern="1200" dirty="0">
                        <a:solidFill>
                          <a:schemeClr val="dk1"/>
                        </a:solidFill>
                        <a:effectLst/>
                        <a:latin typeface="+mn-lt"/>
                        <a:ea typeface="+mn-ea"/>
                        <a:cs typeface="+mn-cs"/>
                      </a:endParaRPr>
                    </a:p>
                  </a:txBody>
                  <a:tcPr marL="66589" marR="66589" marT="0" marB="0"/>
                </a:tc>
                <a:tc>
                  <a:txBody>
                    <a:bodyPr/>
                    <a:lstStyle/>
                    <a:p>
                      <a:pPr mar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PDU Session level </a:t>
                      </a:r>
                    </a:p>
                    <a:p>
                      <a:pPr mar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RG level/QoS flow</a:t>
                      </a: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Charging Data Request:</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Trigger in the Request message</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Trigger in the </a:t>
                      </a:r>
                      <a:r>
                        <a:rPr lang="en-GB" altLang="zh-CN" sz="1200" kern="1200" dirty="0">
                          <a:solidFill>
                            <a:schemeClr val="dk1"/>
                          </a:solidFill>
                          <a:effectLst/>
                          <a:latin typeface="+mn-lt"/>
                          <a:ea typeface="+mn-ea"/>
                          <a:cs typeface="+mn-cs"/>
                        </a:rPr>
                        <a:t>Multiple Unit Usage </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b="1" u="sng" kern="1200" dirty="0">
                          <a:solidFill>
                            <a:schemeClr val="dk1"/>
                          </a:solidFill>
                          <a:effectLst/>
                          <a:latin typeface="+mn-lt"/>
                          <a:ea typeface="+mn-ea"/>
                          <a:cs typeface="+mn-cs"/>
                        </a:rPr>
                        <a:t>Charging Data Response:</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Trigger in the Response message</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Trigger in the </a:t>
                      </a:r>
                      <a:r>
                        <a:rPr lang="en-GB" altLang="zh-CN" sz="1200" kern="1200" dirty="0">
                          <a:solidFill>
                            <a:schemeClr val="dk1"/>
                          </a:solidFill>
                          <a:effectLst/>
                          <a:latin typeface="+mn-lt"/>
                          <a:ea typeface="+mn-ea"/>
                          <a:cs typeface="+mn-cs"/>
                        </a:rPr>
                        <a:t>Multiple Unit Information</a:t>
                      </a:r>
                      <a:endParaRPr lang="en-US" altLang="zh-CN" sz="1200" kern="1200" dirty="0">
                        <a:solidFill>
                          <a:schemeClr val="dk1"/>
                        </a:solidFill>
                        <a:effectLst/>
                        <a:latin typeface="+mn-lt"/>
                        <a:ea typeface="+mn-ea"/>
                        <a:cs typeface="+mn-cs"/>
                      </a:endParaRPr>
                    </a:p>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CHF CDR</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SMF Trigger</a:t>
                      </a: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32.291</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Yes</a:t>
                      </a:r>
                    </a:p>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32.298</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Yes </a:t>
                      </a:r>
                      <a:endParaRPr lang="zh-CN" altLang="en-US" sz="1200" kern="1200" dirty="0">
                        <a:solidFill>
                          <a:schemeClr val="dk1"/>
                        </a:solidFill>
                        <a:effectLst/>
                        <a:latin typeface="+mn-lt"/>
                        <a:ea typeface="+mn-ea"/>
                        <a:cs typeface="+mn-cs"/>
                      </a:endParaRPr>
                    </a:p>
                  </a:txBody>
                  <a:tcPr marL="66589" marR="66589" marT="0" marB="0"/>
                </a:tc>
                <a:tc>
                  <a:txBody>
                    <a:bodyPr/>
                    <a:lstStyle/>
                    <a:p>
                      <a:pPr marL="0" lvl="0" indent="0" algn="ctr" defTabSz="1219170" rtl="0" eaLnBrk="1" latinLnBrk="0" hangingPunct="1">
                        <a:spcAft>
                          <a:spcPts val="0"/>
                        </a:spcAft>
                        <a:buFont typeface="Wingdings" panose="05000000000000000000" pitchFamily="2" charset="2"/>
                        <a:buNone/>
                      </a:pPr>
                      <a:r>
                        <a:rPr lang="en-US" altLang="zh-CN" sz="1200" kern="1200" dirty="0">
                          <a:solidFill>
                            <a:schemeClr val="dk1"/>
                          </a:solidFill>
                          <a:effectLst/>
                          <a:latin typeface="+mn-lt"/>
                          <a:ea typeface="+mn-ea"/>
                          <a:cs typeface="+mn-cs"/>
                        </a:rPr>
                        <a:t>TS 32.255</a:t>
                      </a:r>
                      <a:endParaRPr lang="zh-CN" altLang="en-US" sz="1200" kern="1200" dirty="0">
                        <a:solidFill>
                          <a:schemeClr val="dk1"/>
                        </a:solidFill>
                        <a:effectLst/>
                        <a:latin typeface="+mn-lt"/>
                        <a:ea typeface="+mn-ea"/>
                        <a:cs typeface="+mn-cs"/>
                      </a:endParaRPr>
                    </a:p>
                  </a:txBody>
                  <a:tcPr marL="66589" marR="66589" marT="0" marB="0"/>
                </a:tc>
                <a:extLst>
                  <a:ext uri="{0D108BD9-81ED-4DB2-BD59-A6C34878D82A}">
                    <a16:rowId xmlns:a16="http://schemas.microsoft.com/office/drawing/2014/main" val="3061829945"/>
                  </a:ext>
                </a:extLst>
              </a:tr>
              <a:tr h="1104361">
                <a:tc>
                  <a:txBody>
                    <a:bodyPr/>
                    <a:lstStyle/>
                    <a:p>
                      <a:pPr marL="0" algn="l" defTabSz="1219170" rtl="0" eaLnBrk="1" latinLnBrk="0" hangingPunct="1">
                        <a:spcAft>
                          <a:spcPts val="0"/>
                        </a:spcAft>
                      </a:pPr>
                      <a:r>
                        <a:rPr lang="en-US" altLang="zh-CN" sz="1200" b="1" kern="1200" dirty="0">
                          <a:solidFill>
                            <a:schemeClr val="lt1"/>
                          </a:solidFill>
                          <a:effectLst/>
                          <a:latin typeface="Arial" panose="020B0604020202020204" pitchFamily="34" charset="0"/>
                          <a:ea typeface="Times New Roman" panose="02020603050405020304" pitchFamily="18" charset="0"/>
                          <a:cs typeface="+mn-cs"/>
                        </a:rPr>
                        <a:t>NEF</a:t>
                      </a:r>
                      <a:endParaRPr lang="zh-CN" altLang="en-US" sz="1200" b="1" kern="1200" dirty="0">
                        <a:solidFill>
                          <a:schemeClr val="lt1"/>
                        </a:solidFill>
                        <a:effectLst/>
                        <a:latin typeface="Arial" panose="020B0604020202020204" pitchFamily="34" charset="0"/>
                        <a:ea typeface="Times New Roman" panose="02020603050405020304" pitchFamily="18" charset="0"/>
                        <a:cs typeface="+mn-cs"/>
                      </a:endParaRPr>
                    </a:p>
                  </a:txBody>
                  <a:tcPr marL="66589" marR="66589" marT="0" marB="0"/>
                </a:tc>
                <a:tc>
                  <a:txBody>
                    <a:bodyPr/>
                    <a:lstStyle/>
                    <a:p>
                      <a:pPr marL="0" algn="ctr" defTabSz="1219170" rtl="0" eaLnBrk="1" latinLnBrk="0" hangingPunct="1">
                        <a:spcAft>
                          <a:spcPts val="0"/>
                        </a:spcAft>
                      </a:pPr>
                      <a:r>
                        <a:rPr lang="en-US" altLang="zh-CN" sz="1200" kern="1200" dirty="0">
                          <a:solidFill>
                            <a:schemeClr val="dk1"/>
                          </a:solidFill>
                          <a:effectLst/>
                          <a:latin typeface="+mn-lt"/>
                          <a:ea typeface="+mn-ea"/>
                          <a:cs typeface="+mn-cs"/>
                        </a:rPr>
                        <a:t>PEC, either IEC or ECUR</a:t>
                      </a:r>
                      <a:endParaRPr lang="zh-CN" altLang="en-US" sz="1200" kern="1200" dirty="0">
                        <a:solidFill>
                          <a:schemeClr val="dk1"/>
                        </a:solidFill>
                        <a:effectLst/>
                        <a:latin typeface="+mn-lt"/>
                        <a:ea typeface="+mn-ea"/>
                        <a:cs typeface="+mn-cs"/>
                      </a:endParaRPr>
                    </a:p>
                  </a:txBody>
                  <a:tcPr marL="66589" marR="66589" marT="0" marB="0"/>
                </a:tc>
                <a:tc>
                  <a:txBody>
                    <a:bodyPr/>
                    <a:lstStyle/>
                    <a:p>
                      <a:pPr mar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Not Applicable</a:t>
                      </a: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Charging Data Request:</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Trigger in the Request message</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Trigger in the </a:t>
                      </a:r>
                      <a:r>
                        <a:rPr lang="en-GB" altLang="zh-CN" sz="1200" kern="1200" dirty="0">
                          <a:solidFill>
                            <a:schemeClr val="dk1"/>
                          </a:solidFill>
                          <a:effectLst/>
                          <a:latin typeface="+mn-lt"/>
                          <a:ea typeface="+mn-ea"/>
                          <a:cs typeface="+mn-cs"/>
                        </a:rPr>
                        <a:t>Multiple Unit Usage </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b="1" u="sng" kern="1200" dirty="0">
                          <a:solidFill>
                            <a:schemeClr val="dk1"/>
                          </a:solidFill>
                          <a:effectLst/>
                          <a:latin typeface="+mn-lt"/>
                          <a:ea typeface="+mn-ea"/>
                          <a:cs typeface="+mn-cs"/>
                        </a:rPr>
                        <a:t>Charging Data Response:</a:t>
                      </a:r>
                    </a:p>
                    <a:p>
                      <a:pPr marL="176213"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  Not Applicable</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b="1" u="sng" kern="1200" dirty="0">
                          <a:solidFill>
                            <a:schemeClr val="dk1"/>
                          </a:solidFill>
                          <a:effectLst/>
                          <a:latin typeface="+mn-lt"/>
                          <a:ea typeface="+mn-ea"/>
                          <a:cs typeface="+mn-cs"/>
                        </a:rPr>
                        <a:t>CHF CDR</a:t>
                      </a:r>
                    </a:p>
                    <a:p>
                      <a:pPr marL="176213"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 NEF specific triggers</a:t>
                      </a:r>
                      <a:endParaRPr lang="zh-CN" altLang="en-US" sz="1200" kern="1200" dirty="0">
                        <a:solidFill>
                          <a:schemeClr val="dk1"/>
                        </a:solidFill>
                        <a:effectLst/>
                        <a:latin typeface="+mn-lt"/>
                        <a:ea typeface="+mn-ea"/>
                        <a:cs typeface="+mn-cs"/>
                      </a:endParaRP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32.291</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p>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32.298</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endParaRPr lang="zh-CN" altLang="en-US" sz="1200" kern="1200" dirty="0">
                        <a:solidFill>
                          <a:schemeClr val="dk1"/>
                        </a:solidFill>
                        <a:effectLst/>
                        <a:latin typeface="+mn-lt"/>
                        <a:ea typeface="+mn-ea"/>
                        <a:cs typeface="+mn-cs"/>
                      </a:endParaRPr>
                    </a:p>
                  </a:txBody>
                  <a:tcPr marL="66589" marR="66589" marT="0" marB="0"/>
                </a:tc>
                <a:tc>
                  <a:txBody>
                    <a:bodyPr/>
                    <a:lstStyle/>
                    <a:p>
                      <a:pPr marL="0" lvl="0" indent="0" algn="ctr" defTabSz="1219170" rtl="0" eaLnBrk="1" latinLnBrk="0" hangingPunct="1">
                        <a:spcAft>
                          <a:spcPts val="0"/>
                        </a:spcAft>
                        <a:buFont typeface="Wingdings" panose="05000000000000000000" pitchFamily="2" charset="2"/>
                        <a:buNone/>
                      </a:pPr>
                      <a:r>
                        <a:rPr lang="en-US" altLang="zh-CN" sz="1200" kern="1200" dirty="0">
                          <a:solidFill>
                            <a:schemeClr val="dk1"/>
                          </a:solidFill>
                          <a:effectLst/>
                          <a:latin typeface="+mn-lt"/>
                          <a:ea typeface="+mn-ea"/>
                          <a:cs typeface="+mn-cs"/>
                        </a:rPr>
                        <a:t>TS 32.254</a:t>
                      </a:r>
                      <a:endParaRPr lang="zh-CN" altLang="en-US" sz="1200" kern="1200" dirty="0">
                        <a:solidFill>
                          <a:schemeClr val="dk1"/>
                        </a:solidFill>
                        <a:effectLst/>
                        <a:latin typeface="+mn-lt"/>
                        <a:ea typeface="+mn-ea"/>
                        <a:cs typeface="+mn-cs"/>
                      </a:endParaRPr>
                    </a:p>
                  </a:txBody>
                  <a:tcPr marL="66589" marR="66589" marT="0" marB="0"/>
                </a:tc>
                <a:extLst>
                  <a:ext uri="{0D108BD9-81ED-4DB2-BD59-A6C34878D82A}">
                    <a16:rowId xmlns:a16="http://schemas.microsoft.com/office/drawing/2014/main" val="1780951111"/>
                  </a:ext>
                </a:extLst>
              </a:tr>
              <a:tr h="906720">
                <a:tc>
                  <a:txBody>
                    <a:bodyPr/>
                    <a:lstStyle/>
                    <a:p>
                      <a:pPr marL="0" algn="l" defTabSz="1219170" rtl="0" eaLnBrk="1" latinLnBrk="0" hangingPunct="1">
                        <a:spcAft>
                          <a:spcPts val="0"/>
                        </a:spcAft>
                      </a:pPr>
                      <a:r>
                        <a:rPr lang="en-US" altLang="zh-CN" sz="1200" b="1" kern="1200" dirty="0">
                          <a:solidFill>
                            <a:schemeClr val="lt1"/>
                          </a:solidFill>
                          <a:effectLst/>
                          <a:latin typeface="Arial" panose="020B0604020202020204" pitchFamily="34" charset="0"/>
                          <a:ea typeface="Times New Roman" panose="02020603050405020304" pitchFamily="18" charset="0"/>
                          <a:cs typeface="+mn-cs"/>
                        </a:rPr>
                        <a:t>AMF</a:t>
                      </a:r>
                      <a:endParaRPr lang="zh-CN" altLang="en-US" sz="1200" b="1" kern="1200" dirty="0">
                        <a:solidFill>
                          <a:schemeClr val="lt1"/>
                        </a:solidFill>
                        <a:effectLst/>
                        <a:latin typeface="Arial" panose="020B0604020202020204" pitchFamily="34" charset="0"/>
                        <a:ea typeface="Times New Roman" panose="02020603050405020304" pitchFamily="18" charset="0"/>
                        <a:cs typeface="+mn-cs"/>
                      </a:endParaRPr>
                    </a:p>
                  </a:txBody>
                  <a:tcPr marL="66589" marR="66589" marT="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mn-lt"/>
                          <a:ea typeface="+mn-ea"/>
                          <a:cs typeface="+mn-cs"/>
                        </a:rPr>
                        <a:t> PEC, either IEC or ECUR</a:t>
                      </a:r>
                      <a:endParaRPr lang="zh-CN" altLang="en-US" sz="1200" kern="1200" dirty="0">
                        <a:solidFill>
                          <a:schemeClr val="dk1"/>
                        </a:solidFill>
                        <a:effectLst/>
                        <a:latin typeface="+mn-lt"/>
                        <a:ea typeface="+mn-ea"/>
                        <a:cs typeface="+mn-cs"/>
                      </a:endParaRPr>
                    </a:p>
                    <a:p>
                      <a:pPr marL="0" algn="ctr" defTabSz="1219170" rtl="0" eaLnBrk="1" latinLnBrk="0" hangingPunct="1">
                        <a:spcAft>
                          <a:spcPts val="0"/>
                        </a:spcAft>
                      </a:pPr>
                      <a:endParaRPr lang="zh-CN" altLang="en-US" sz="1200" kern="1200" dirty="0">
                        <a:solidFill>
                          <a:schemeClr val="dk1"/>
                        </a:solidFill>
                        <a:effectLst/>
                        <a:latin typeface="+mn-lt"/>
                        <a:ea typeface="+mn-ea"/>
                        <a:cs typeface="+mn-cs"/>
                      </a:endParaRPr>
                    </a:p>
                  </a:txBody>
                  <a:tcPr marL="66589" marR="66589" marT="0" marB="0"/>
                </a:tc>
                <a:tc>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Not Applicable</a:t>
                      </a: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Charging Data Request:</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Trigger in the Request message</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b="1" u="sng" kern="1200" dirty="0">
                          <a:solidFill>
                            <a:schemeClr val="dk1"/>
                          </a:solidFill>
                          <a:effectLst/>
                          <a:latin typeface="+mn-lt"/>
                          <a:ea typeface="+mn-ea"/>
                          <a:cs typeface="+mn-cs"/>
                        </a:rPr>
                        <a:t>Charging Data Response:</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Trigger in the Response message</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b="1" u="sng" kern="1200" dirty="0">
                          <a:solidFill>
                            <a:schemeClr val="dk1"/>
                          </a:solidFill>
                          <a:effectLst/>
                          <a:latin typeface="+mn-lt"/>
                          <a:ea typeface="+mn-ea"/>
                          <a:cs typeface="+mn-cs"/>
                        </a:rPr>
                        <a:t>CHF CDR</a:t>
                      </a:r>
                    </a:p>
                    <a:p>
                      <a:pPr marL="176213"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 Not Show</a:t>
                      </a:r>
                      <a:endParaRPr lang="zh-CN" altLang="en-US" sz="1200" kern="1200" dirty="0">
                        <a:solidFill>
                          <a:schemeClr val="dk1"/>
                        </a:solidFill>
                        <a:effectLst/>
                        <a:latin typeface="+mn-lt"/>
                        <a:ea typeface="+mn-ea"/>
                        <a:cs typeface="+mn-cs"/>
                      </a:endParaRP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32.291</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p>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32.298</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endParaRPr lang="zh-CN" altLang="en-US" sz="1200" kern="1200" dirty="0">
                        <a:solidFill>
                          <a:schemeClr val="dk1"/>
                        </a:solidFill>
                        <a:effectLst/>
                        <a:latin typeface="+mn-lt"/>
                        <a:ea typeface="+mn-ea"/>
                        <a:cs typeface="+mn-cs"/>
                      </a:endParaRPr>
                    </a:p>
                    <a:p>
                      <a:pPr marL="0" lvl="0" indent="0" algn="ctr" defTabSz="1219170" rtl="0" eaLnBrk="1" latinLnBrk="0" hangingPunct="1">
                        <a:spcAft>
                          <a:spcPts val="0"/>
                        </a:spcAft>
                        <a:buFont typeface="Wingdings" panose="05000000000000000000" pitchFamily="2" charset="2"/>
                        <a:buNone/>
                      </a:pPr>
                      <a:endParaRPr lang="zh-CN" altLang="en-US" sz="1200" kern="1200" dirty="0">
                        <a:solidFill>
                          <a:schemeClr val="dk1"/>
                        </a:solidFill>
                        <a:effectLst/>
                        <a:latin typeface="+mn-lt"/>
                        <a:ea typeface="+mn-ea"/>
                        <a:cs typeface="+mn-cs"/>
                      </a:endParaRPr>
                    </a:p>
                  </a:txBody>
                  <a:tcPr marL="66589" marR="66589" marT="0" marB="0"/>
                </a:tc>
                <a:tc>
                  <a:txBody>
                    <a:bodyPr/>
                    <a:lstStyle/>
                    <a:p>
                      <a:pPr marL="0" marR="0" lvl="0" indent="0" algn="ctr" defTabSz="121917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200" kern="1200" dirty="0">
                          <a:solidFill>
                            <a:schemeClr val="dk1"/>
                          </a:solidFill>
                          <a:effectLst/>
                          <a:latin typeface="+mn-lt"/>
                          <a:ea typeface="+mn-ea"/>
                          <a:cs typeface="+mn-cs"/>
                        </a:rPr>
                        <a:t>TS 32.256</a:t>
                      </a:r>
                      <a:endParaRPr lang="zh-CN" altLang="en-US" sz="1200" kern="1200" dirty="0">
                        <a:solidFill>
                          <a:schemeClr val="dk1"/>
                        </a:solidFill>
                        <a:effectLst/>
                        <a:latin typeface="+mn-lt"/>
                        <a:ea typeface="+mn-ea"/>
                        <a:cs typeface="+mn-cs"/>
                      </a:endParaRPr>
                    </a:p>
                    <a:p>
                      <a:pPr marL="0" lvl="0" indent="0" algn="ctr" defTabSz="1219170" rtl="0" eaLnBrk="1" latinLnBrk="0" hangingPunct="1">
                        <a:spcAft>
                          <a:spcPts val="0"/>
                        </a:spcAft>
                        <a:buFont typeface="Wingdings" panose="05000000000000000000" pitchFamily="2" charset="2"/>
                        <a:buNone/>
                      </a:pPr>
                      <a:endParaRPr lang="zh-CN" altLang="en-US" sz="1200" kern="1200" dirty="0">
                        <a:solidFill>
                          <a:schemeClr val="dk1"/>
                        </a:solidFill>
                        <a:effectLst/>
                        <a:latin typeface="+mn-lt"/>
                        <a:ea typeface="+mn-ea"/>
                        <a:cs typeface="+mn-cs"/>
                      </a:endParaRPr>
                    </a:p>
                  </a:txBody>
                  <a:tcPr marL="66589" marR="66589" marT="0" marB="0"/>
                </a:tc>
                <a:extLst>
                  <a:ext uri="{0D108BD9-81ED-4DB2-BD59-A6C34878D82A}">
                    <a16:rowId xmlns:a16="http://schemas.microsoft.com/office/drawing/2014/main" val="3607707686"/>
                  </a:ext>
                </a:extLst>
              </a:tr>
              <a:tr h="906720">
                <a:tc>
                  <a:txBody>
                    <a:bodyPr/>
                    <a:lstStyle/>
                    <a:p>
                      <a:pPr marL="0" algn="l" defTabSz="1219170" rtl="0" eaLnBrk="1" latinLnBrk="0" hangingPunct="1">
                        <a:spcAft>
                          <a:spcPts val="0"/>
                        </a:spcAft>
                      </a:pPr>
                      <a:r>
                        <a:rPr lang="en-US" altLang="zh-CN" sz="1200" b="1" kern="1200" dirty="0">
                          <a:solidFill>
                            <a:schemeClr val="lt1"/>
                          </a:solidFill>
                          <a:effectLst/>
                          <a:latin typeface="Arial" panose="020B0604020202020204" pitchFamily="34" charset="0"/>
                          <a:ea typeface="Times New Roman" panose="02020603050405020304" pitchFamily="18" charset="0"/>
                          <a:cs typeface="+mn-cs"/>
                        </a:rPr>
                        <a:t>SMSF</a:t>
                      </a:r>
                      <a:endParaRPr lang="zh-CN" altLang="en-US" sz="1200" b="1" kern="1200" dirty="0">
                        <a:solidFill>
                          <a:schemeClr val="lt1"/>
                        </a:solidFill>
                        <a:effectLst/>
                        <a:latin typeface="Arial" panose="020B0604020202020204" pitchFamily="34" charset="0"/>
                        <a:ea typeface="Times New Roman" panose="02020603050405020304" pitchFamily="18" charset="0"/>
                        <a:cs typeface="+mn-cs"/>
                      </a:endParaRPr>
                    </a:p>
                  </a:txBody>
                  <a:tcPr marL="66589" marR="66589" marT="0" marB="0"/>
                </a:tc>
                <a:tc>
                  <a:txBody>
                    <a:bodyPr/>
                    <a:lstStyle/>
                    <a:p>
                      <a:pPr marL="0" algn="ctr" defTabSz="1219170" rtl="0" eaLnBrk="1" latinLnBrk="0" hangingPunct="1">
                        <a:spcAft>
                          <a:spcPts val="0"/>
                        </a:spcAft>
                      </a:pPr>
                      <a:r>
                        <a:rPr lang="en-US" altLang="zh-CN" sz="1200" kern="1200" dirty="0">
                          <a:solidFill>
                            <a:schemeClr val="dk1"/>
                          </a:solidFill>
                          <a:effectLst/>
                          <a:latin typeface="+mn-lt"/>
                          <a:ea typeface="+mn-ea"/>
                          <a:cs typeface="+mn-cs"/>
                        </a:rPr>
                        <a:t>PEC, either IEC or ECUR</a:t>
                      </a:r>
                      <a:endParaRPr lang="zh-CN" altLang="en-US" sz="1200" kern="1200" dirty="0">
                        <a:solidFill>
                          <a:schemeClr val="dk1"/>
                        </a:solidFill>
                        <a:effectLst/>
                        <a:latin typeface="+mn-lt"/>
                        <a:ea typeface="+mn-ea"/>
                        <a:cs typeface="+mn-cs"/>
                      </a:endParaRPr>
                    </a:p>
                  </a:txBody>
                  <a:tcPr marL="66589" marR="66589" marT="0" marB="0"/>
                </a:tc>
                <a:tc>
                  <a:txBody>
                    <a:bodyPr/>
                    <a:lstStyle/>
                    <a:p>
                      <a:pPr mar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Not Applicable</a:t>
                      </a: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Charging Data Request:</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Trigger in the </a:t>
                      </a:r>
                      <a:r>
                        <a:rPr lang="en-GB" altLang="zh-CN" sz="1200" kern="1200" dirty="0">
                          <a:solidFill>
                            <a:schemeClr val="dk1"/>
                          </a:solidFill>
                          <a:effectLst/>
                          <a:latin typeface="+mn-lt"/>
                          <a:ea typeface="+mn-ea"/>
                          <a:cs typeface="+mn-cs"/>
                        </a:rPr>
                        <a:t>Multiple Unit Usage </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b="1" u="sng" kern="1200" dirty="0">
                          <a:solidFill>
                            <a:schemeClr val="dk1"/>
                          </a:solidFill>
                          <a:effectLst/>
                          <a:latin typeface="+mn-lt"/>
                          <a:ea typeface="+mn-ea"/>
                          <a:cs typeface="+mn-cs"/>
                        </a:rPr>
                        <a:t>Charging Data Response:</a:t>
                      </a:r>
                    </a:p>
                    <a:p>
                      <a:pPr marL="176213"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 Not Applicable</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b="1" u="sng" kern="1200" dirty="0">
                          <a:solidFill>
                            <a:schemeClr val="dk1"/>
                          </a:solidFill>
                          <a:effectLst/>
                          <a:latin typeface="+mn-lt"/>
                          <a:ea typeface="+mn-ea"/>
                          <a:cs typeface="+mn-cs"/>
                        </a:rPr>
                        <a:t>CHF CDR</a:t>
                      </a:r>
                    </a:p>
                    <a:p>
                      <a:pPr marL="176213"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 Not Applicable</a:t>
                      </a: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32.291</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p>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32.298</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endParaRPr lang="zh-CN" altLang="en-US" sz="1200" kern="1200" dirty="0">
                        <a:solidFill>
                          <a:schemeClr val="dk1"/>
                        </a:solidFill>
                        <a:effectLst/>
                        <a:latin typeface="+mn-lt"/>
                        <a:ea typeface="+mn-ea"/>
                        <a:cs typeface="+mn-cs"/>
                      </a:endParaRPr>
                    </a:p>
                  </a:txBody>
                  <a:tcPr marL="66589" marR="66589" marT="0" marB="0"/>
                </a:tc>
                <a:tc>
                  <a:txBody>
                    <a:bodyPr/>
                    <a:lstStyle/>
                    <a:p>
                      <a:pPr marL="0" lvl="0" indent="0" algn="ctr" defTabSz="1219170" rtl="0" eaLnBrk="1" latinLnBrk="0" hangingPunct="1">
                        <a:spcAft>
                          <a:spcPts val="0"/>
                        </a:spcAft>
                        <a:buFont typeface="Wingdings" panose="05000000000000000000" pitchFamily="2" charset="2"/>
                        <a:buNone/>
                      </a:pPr>
                      <a:r>
                        <a:rPr lang="en-US" altLang="zh-CN" sz="1200" kern="1200" dirty="0">
                          <a:solidFill>
                            <a:schemeClr val="dk1"/>
                          </a:solidFill>
                          <a:effectLst/>
                          <a:latin typeface="+mn-lt"/>
                          <a:ea typeface="+mn-ea"/>
                          <a:cs typeface="+mn-cs"/>
                        </a:rPr>
                        <a:t>TS 32.274</a:t>
                      </a:r>
                      <a:endParaRPr lang="zh-CN" altLang="en-US" sz="1200" kern="1200" dirty="0">
                        <a:solidFill>
                          <a:schemeClr val="dk1"/>
                        </a:solidFill>
                        <a:effectLst/>
                        <a:latin typeface="+mn-lt"/>
                        <a:ea typeface="+mn-ea"/>
                        <a:cs typeface="+mn-cs"/>
                      </a:endParaRPr>
                    </a:p>
                  </a:txBody>
                  <a:tcPr marL="66589" marR="66589" marT="0" marB="0"/>
                </a:tc>
                <a:extLst>
                  <a:ext uri="{0D108BD9-81ED-4DB2-BD59-A6C34878D82A}">
                    <a16:rowId xmlns:a16="http://schemas.microsoft.com/office/drawing/2014/main" val="2647953233"/>
                  </a:ext>
                </a:extLst>
              </a:tr>
            </a:tbl>
          </a:graphicData>
        </a:graphic>
      </p:graphicFrame>
    </p:spTree>
    <p:extLst>
      <p:ext uri="{BB962C8B-B14F-4D97-AF65-F5344CB8AC3E}">
        <p14:creationId xmlns:p14="http://schemas.microsoft.com/office/powerpoint/2010/main" val="3031934287"/>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A1F31D-DC5D-4949-A2C7-B9D3CCAF2C80}"/>
              </a:ext>
            </a:extLst>
          </p:cNvPr>
          <p:cNvSpPr>
            <a:spLocks noGrp="1"/>
          </p:cNvSpPr>
          <p:nvPr>
            <p:ph type="title"/>
          </p:nvPr>
        </p:nvSpPr>
        <p:spPr>
          <a:xfrm>
            <a:off x="677630" y="0"/>
            <a:ext cx="9102725" cy="1143000"/>
          </a:xfrm>
        </p:spPr>
        <p:txBody>
          <a:bodyPr/>
          <a:lstStyle/>
          <a:p>
            <a:r>
              <a:rPr lang="en-US" altLang="zh-CN" dirty="0"/>
              <a:t>Charging scenarios/Trigger Support (2) </a:t>
            </a:r>
            <a:endParaRPr lang="zh-CN" altLang="en-US" dirty="0"/>
          </a:p>
        </p:txBody>
      </p:sp>
      <p:graphicFrame>
        <p:nvGraphicFramePr>
          <p:cNvPr id="4" name="表格 3">
            <a:extLst>
              <a:ext uri="{FF2B5EF4-FFF2-40B4-BE49-F238E27FC236}">
                <a16:creationId xmlns:a16="http://schemas.microsoft.com/office/drawing/2014/main" id="{5DAC942E-E740-40A3-BDF0-A3616FFFDBF3}"/>
              </a:ext>
            </a:extLst>
          </p:cNvPr>
          <p:cNvGraphicFramePr>
            <a:graphicFrameLocks noGrp="1"/>
          </p:cNvGraphicFramePr>
          <p:nvPr>
            <p:extLst>
              <p:ext uri="{D42A27DB-BD31-4B8C-83A1-F6EECF244321}">
                <p14:modId xmlns:p14="http://schemas.microsoft.com/office/powerpoint/2010/main" val="1731142111"/>
              </p:ext>
            </p:extLst>
          </p:nvPr>
        </p:nvGraphicFramePr>
        <p:xfrm>
          <a:off x="204951" y="1026393"/>
          <a:ext cx="11430338" cy="5361794"/>
        </p:xfrm>
        <a:graphic>
          <a:graphicData uri="http://schemas.openxmlformats.org/drawingml/2006/table">
            <a:tbl>
              <a:tblPr firstRow="1" firstCol="1" bandRow="1">
                <a:tableStyleId>{5C22544A-7EE6-4342-B048-85BDC9FD1C3A}</a:tableStyleId>
              </a:tblPr>
              <a:tblGrid>
                <a:gridCol w="882869">
                  <a:extLst>
                    <a:ext uri="{9D8B030D-6E8A-4147-A177-3AD203B41FA5}">
                      <a16:colId xmlns:a16="http://schemas.microsoft.com/office/drawing/2014/main" val="1340282485"/>
                    </a:ext>
                  </a:extLst>
                </a:gridCol>
                <a:gridCol w="1753556">
                  <a:extLst>
                    <a:ext uri="{9D8B030D-6E8A-4147-A177-3AD203B41FA5}">
                      <a16:colId xmlns:a16="http://schemas.microsoft.com/office/drawing/2014/main" val="803965352"/>
                    </a:ext>
                  </a:extLst>
                </a:gridCol>
                <a:gridCol w="1360983">
                  <a:extLst>
                    <a:ext uri="{9D8B030D-6E8A-4147-A177-3AD203B41FA5}">
                      <a16:colId xmlns:a16="http://schemas.microsoft.com/office/drawing/2014/main" val="319872454"/>
                    </a:ext>
                  </a:extLst>
                </a:gridCol>
                <a:gridCol w="4533459">
                  <a:extLst>
                    <a:ext uri="{9D8B030D-6E8A-4147-A177-3AD203B41FA5}">
                      <a16:colId xmlns:a16="http://schemas.microsoft.com/office/drawing/2014/main" val="2441853574"/>
                    </a:ext>
                  </a:extLst>
                </a:gridCol>
                <a:gridCol w="1302620">
                  <a:extLst>
                    <a:ext uri="{9D8B030D-6E8A-4147-A177-3AD203B41FA5}">
                      <a16:colId xmlns:a16="http://schemas.microsoft.com/office/drawing/2014/main" val="2193707010"/>
                    </a:ext>
                  </a:extLst>
                </a:gridCol>
                <a:gridCol w="1596851">
                  <a:extLst>
                    <a:ext uri="{9D8B030D-6E8A-4147-A177-3AD203B41FA5}">
                      <a16:colId xmlns:a16="http://schemas.microsoft.com/office/drawing/2014/main" val="1986900597"/>
                    </a:ext>
                  </a:extLst>
                </a:gridCol>
              </a:tblGrid>
              <a:tr h="424034">
                <a:tc>
                  <a:txBody>
                    <a:bodyPr/>
                    <a:lstStyle/>
                    <a:p>
                      <a:pPr algn="ctr">
                        <a:spcAft>
                          <a:spcPts val="0"/>
                        </a:spcAft>
                      </a:pPr>
                      <a:r>
                        <a:rPr lang="en-US" sz="1600" dirty="0">
                          <a:effectLst/>
                        </a:rPr>
                        <a:t>NF (CTF)</a:t>
                      </a:r>
                      <a:endParaRPr lang="zh-CN" sz="16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altLang="zh-CN" sz="1600" dirty="0">
                          <a:effectLst/>
                          <a:latin typeface="Calibri" panose="020F0502020204030204" pitchFamily="34" charset="0"/>
                          <a:ea typeface="宋体" panose="02010600030101010101" pitchFamily="2" charset="-122"/>
                        </a:rPr>
                        <a:t>Charging Scenarios</a:t>
                      </a:r>
                      <a:endParaRPr lang="zh-CN" sz="16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altLang="zh-CN" sz="1600" dirty="0">
                          <a:effectLst/>
                          <a:latin typeface="Calibri" panose="020F0502020204030204" pitchFamily="34" charset="0"/>
                          <a:ea typeface="宋体" panose="02010600030101010101" pitchFamily="2" charset="-122"/>
                        </a:rPr>
                        <a:t>Trigger Level</a:t>
                      </a:r>
                      <a:endParaRPr lang="zh-CN" sz="16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altLang="zh-CN" sz="1600" dirty="0">
                          <a:effectLst/>
                          <a:latin typeface="Calibri" panose="020F0502020204030204" pitchFamily="34" charset="0"/>
                          <a:ea typeface="宋体" panose="02010600030101010101" pitchFamily="2" charset="-122"/>
                        </a:rPr>
                        <a:t>Trigger in the message</a:t>
                      </a:r>
                      <a:endParaRPr lang="zh-CN" sz="16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altLang="zh-CN" sz="1600" dirty="0">
                          <a:effectLst/>
                          <a:latin typeface="Calibri" panose="020F0502020204030204" pitchFamily="34" charset="0"/>
                          <a:ea typeface="宋体" panose="02010600030101010101" pitchFamily="2" charset="-122"/>
                        </a:rPr>
                        <a:t>Supported</a:t>
                      </a:r>
                      <a:endParaRPr lang="zh-CN" sz="16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sz="1600" dirty="0">
                          <a:effectLst/>
                        </a:rPr>
                        <a:t>TS S</a:t>
                      </a:r>
                      <a:r>
                        <a:rPr lang="en-US" altLang="zh-CN" sz="1600" dirty="0">
                          <a:effectLst/>
                        </a:rPr>
                        <a:t>pecification</a:t>
                      </a:r>
                      <a:endParaRPr lang="zh-CN" sz="1600" dirty="0">
                        <a:effectLst/>
                        <a:latin typeface="Calibri" panose="020F0502020204030204" pitchFamily="34" charset="0"/>
                        <a:ea typeface="宋体" panose="02010600030101010101" pitchFamily="2" charset="-122"/>
                      </a:endParaRPr>
                    </a:p>
                  </a:txBody>
                  <a:tcPr marL="66589" marR="66589" marT="0" marB="0"/>
                </a:tc>
                <a:extLst>
                  <a:ext uri="{0D108BD9-81ED-4DB2-BD59-A6C34878D82A}">
                    <a16:rowId xmlns:a16="http://schemas.microsoft.com/office/drawing/2014/main" val="1866500435"/>
                  </a:ext>
                </a:extLst>
              </a:tr>
              <a:tr h="925545">
                <a:tc>
                  <a:txBody>
                    <a:bodyPr/>
                    <a:lstStyle/>
                    <a:p>
                      <a:pPr marL="0" algn="l" defTabSz="1219170" rtl="0" eaLnBrk="1" latinLnBrk="0" hangingPunct="1">
                        <a:spcAft>
                          <a:spcPts val="0"/>
                        </a:spcAft>
                      </a:pPr>
                      <a:r>
                        <a:rPr lang="en-US" altLang="zh-CN" sz="1200" b="1" kern="1200" dirty="0">
                          <a:solidFill>
                            <a:schemeClr val="lt1"/>
                          </a:solidFill>
                          <a:effectLst/>
                          <a:latin typeface="Arial" panose="020B0604020202020204" pitchFamily="34" charset="0"/>
                          <a:ea typeface="Times New Roman" panose="02020603050405020304" pitchFamily="18" charset="0"/>
                          <a:cs typeface="+mn-cs"/>
                        </a:rPr>
                        <a:t>EES</a:t>
                      </a:r>
                      <a:endParaRPr lang="zh-CN" altLang="en-US" sz="1200" b="1" kern="1200" dirty="0">
                        <a:solidFill>
                          <a:schemeClr val="lt1"/>
                        </a:solidFill>
                        <a:effectLst/>
                        <a:latin typeface="Arial" panose="020B0604020202020204" pitchFamily="34" charset="0"/>
                        <a:ea typeface="Times New Roman" panose="02020603050405020304" pitchFamily="18" charset="0"/>
                        <a:cs typeface="+mn-cs"/>
                      </a:endParaRPr>
                    </a:p>
                  </a:txBody>
                  <a:tcPr marL="66589" marR="66589" marT="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mn-lt"/>
                          <a:ea typeface="+mn-ea"/>
                          <a:cs typeface="+mn-cs"/>
                        </a:rPr>
                        <a:t> </a:t>
                      </a:r>
                      <a:r>
                        <a:rPr lang="en-GB" altLang="zh-CN" sz="2000" kern="1200" dirty="0">
                          <a:solidFill>
                            <a:schemeClr val="dk1"/>
                          </a:solidFill>
                          <a:effectLst/>
                          <a:latin typeface="+mn-lt"/>
                          <a:ea typeface="+mn-ea"/>
                          <a:cs typeface="+mn-cs"/>
                        </a:rPr>
                        <a:t> </a:t>
                      </a:r>
                      <a:r>
                        <a:rPr lang="en-GB" altLang="zh-CN" sz="1200" kern="1200" dirty="0">
                          <a:solidFill>
                            <a:schemeClr val="dk1"/>
                          </a:solidFill>
                          <a:effectLst/>
                          <a:latin typeface="+mn-lt"/>
                          <a:ea typeface="+mn-ea"/>
                          <a:cs typeface="+mn-cs"/>
                        </a:rPr>
                        <a:t>IEC or PEC</a:t>
                      </a:r>
                      <a:endParaRPr lang="zh-CN" altLang="en-US" sz="1200" kern="1200" dirty="0">
                        <a:solidFill>
                          <a:schemeClr val="dk1"/>
                        </a:solidFill>
                        <a:effectLst/>
                        <a:latin typeface="+mn-lt"/>
                        <a:ea typeface="+mn-ea"/>
                        <a:cs typeface="+mn-cs"/>
                      </a:endParaRPr>
                    </a:p>
                  </a:txBody>
                  <a:tcPr marL="66589" marR="66589" marT="0" marB="0" anchorCtr="1"/>
                </a:tc>
                <a:tc>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Not Applicable</a:t>
                      </a: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Charging Data Request:</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Trigger in the Request message</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b="1" u="sng" kern="1200" dirty="0">
                          <a:solidFill>
                            <a:schemeClr val="dk1"/>
                          </a:solidFill>
                          <a:effectLst/>
                          <a:latin typeface="+mn-lt"/>
                          <a:ea typeface="+mn-ea"/>
                          <a:cs typeface="+mn-cs"/>
                        </a:rPr>
                        <a:t>Charging Data Response:</a:t>
                      </a:r>
                    </a:p>
                    <a:p>
                      <a:pPr marL="176213"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 Not Applicable</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b="1" u="sng" kern="1200" dirty="0">
                          <a:solidFill>
                            <a:schemeClr val="dk1"/>
                          </a:solidFill>
                          <a:effectLst/>
                          <a:latin typeface="+mn-lt"/>
                          <a:ea typeface="+mn-ea"/>
                          <a:cs typeface="+mn-cs"/>
                        </a:rPr>
                        <a:t>CHF CDR</a:t>
                      </a:r>
                    </a:p>
                    <a:p>
                      <a:pPr marL="176213"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 Edge enabling services triggers</a:t>
                      </a:r>
                      <a:endParaRPr lang="zh-CN" altLang="en-US" sz="1200" kern="1200" dirty="0">
                        <a:solidFill>
                          <a:schemeClr val="dk1"/>
                        </a:solidFill>
                        <a:effectLst/>
                        <a:latin typeface="+mn-lt"/>
                        <a:ea typeface="+mn-ea"/>
                        <a:cs typeface="+mn-cs"/>
                      </a:endParaRP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32.291</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p>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32.298</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endParaRPr lang="zh-CN" altLang="en-US" sz="1200" kern="1200" dirty="0">
                        <a:solidFill>
                          <a:schemeClr val="dk1"/>
                        </a:solidFill>
                        <a:effectLst/>
                        <a:latin typeface="+mn-lt"/>
                        <a:ea typeface="+mn-ea"/>
                        <a:cs typeface="+mn-cs"/>
                      </a:endParaRPr>
                    </a:p>
                    <a:p>
                      <a:pPr marL="0" lvl="0" indent="0" algn="ctr" defTabSz="1219170" rtl="0" eaLnBrk="1" latinLnBrk="0" hangingPunct="1">
                        <a:spcAft>
                          <a:spcPts val="0"/>
                        </a:spcAft>
                        <a:buFont typeface="Wingdings" panose="05000000000000000000" pitchFamily="2" charset="2"/>
                        <a:buNone/>
                      </a:pPr>
                      <a:endParaRPr lang="zh-CN" altLang="en-US" sz="1200" kern="1200" dirty="0">
                        <a:solidFill>
                          <a:schemeClr val="dk1"/>
                        </a:solidFill>
                        <a:effectLst/>
                        <a:latin typeface="+mn-lt"/>
                        <a:ea typeface="+mn-ea"/>
                        <a:cs typeface="+mn-cs"/>
                      </a:endParaRPr>
                    </a:p>
                  </a:txBody>
                  <a:tcPr marL="66589" marR="66589" marT="0" marB="0"/>
                </a:tc>
                <a:tc>
                  <a:txBody>
                    <a:bodyPr/>
                    <a:lstStyle/>
                    <a:p>
                      <a:pPr marL="0" marR="0" lvl="0" indent="0" algn="ctr" defTabSz="121917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200" kern="1200" dirty="0">
                          <a:solidFill>
                            <a:schemeClr val="dk1"/>
                          </a:solidFill>
                          <a:effectLst/>
                          <a:latin typeface="+mn-lt"/>
                          <a:ea typeface="+mn-ea"/>
                          <a:cs typeface="+mn-cs"/>
                        </a:rPr>
                        <a:t>TS 32.275</a:t>
                      </a:r>
                      <a:endParaRPr lang="zh-CN" altLang="en-US" sz="1200" kern="1200" dirty="0">
                        <a:solidFill>
                          <a:schemeClr val="dk1"/>
                        </a:solidFill>
                        <a:effectLst/>
                        <a:latin typeface="+mn-lt"/>
                        <a:ea typeface="+mn-ea"/>
                        <a:cs typeface="+mn-cs"/>
                      </a:endParaRPr>
                    </a:p>
                    <a:p>
                      <a:pPr marL="0" lvl="0" indent="0" algn="ctr" defTabSz="1219170" rtl="0" eaLnBrk="1" latinLnBrk="0" hangingPunct="1">
                        <a:spcAft>
                          <a:spcPts val="0"/>
                        </a:spcAft>
                        <a:buFont typeface="Wingdings" panose="05000000000000000000" pitchFamily="2" charset="2"/>
                        <a:buNone/>
                      </a:pPr>
                      <a:endParaRPr lang="zh-CN" altLang="en-US" sz="1200" kern="1200" dirty="0">
                        <a:solidFill>
                          <a:schemeClr val="dk1"/>
                        </a:solidFill>
                        <a:effectLst/>
                        <a:latin typeface="+mn-lt"/>
                        <a:ea typeface="+mn-ea"/>
                        <a:cs typeface="+mn-cs"/>
                      </a:endParaRPr>
                    </a:p>
                  </a:txBody>
                  <a:tcPr marL="66589" marR="66589" marT="0" marB="0"/>
                </a:tc>
                <a:extLst>
                  <a:ext uri="{0D108BD9-81ED-4DB2-BD59-A6C34878D82A}">
                    <a16:rowId xmlns:a16="http://schemas.microsoft.com/office/drawing/2014/main" val="3607707686"/>
                  </a:ext>
                </a:extLst>
              </a:tr>
              <a:tr h="839109">
                <a:tc>
                  <a:txBody>
                    <a:bodyPr/>
                    <a:lstStyle/>
                    <a:p>
                      <a:pPr marL="0" algn="l" defTabSz="1219170" rtl="0" eaLnBrk="1" latinLnBrk="0" hangingPunct="1">
                        <a:spcAft>
                          <a:spcPts val="0"/>
                        </a:spcAft>
                      </a:pPr>
                      <a:r>
                        <a:rPr lang="en-US" altLang="zh-CN" sz="1200" b="1" kern="1200" dirty="0">
                          <a:solidFill>
                            <a:schemeClr val="lt1"/>
                          </a:solidFill>
                          <a:effectLst/>
                          <a:latin typeface="Arial" panose="020B0604020202020204" pitchFamily="34" charset="0"/>
                          <a:ea typeface="Times New Roman" panose="02020603050405020304" pitchFamily="18" charset="0"/>
                          <a:cs typeface="+mn-cs"/>
                        </a:rPr>
                        <a:t>IMS Nodes</a:t>
                      </a:r>
                      <a:endParaRPr lang="zh-CN" altLang="en-US" sz="1200" b="1" kern="1200" dirty="0">
                        <a:solidFill>
                          <a:schemeClr val="lt1"/>
                        </a:solidFill>
                        <a:effectLst/>
                        <a:latin typeface="Arial" panose="020B0604020202020204" pitchFamily="34" charset="0"/>
                        <a:ea typeface="Times New Roman" panose="02020603050405020304" pitchFamily="18" charset="0"/>
                        <a:cs typeface="+mn-cs"/>
                      </a:endParaRPr>
                    </a:p>
                  </a:txBody>
                  <a:tcPr marL="66589" marR="66589" marT="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mn-lt"/>
                          <a:ea typeface="+mn-ea"/>
                          <a:cs typeface="+mn-cs"/>
                        </a:rPr>
                        <a:t>IEC, PEC, ECUR or </a:t>
                      </a:r>
                      <a:r>
                        <a:rPr lang="en-US" altLang="zh-CN" sz="1200" kern="1200" dirty="0">
                          <a:solidFill>
                            <a:schemeClr val="dk1"/>
                          </a:solidFill>
                          <a:effectLst/>
                          <a:highlight>
                            <a:srgbClr val="FFFF00"/>
                          </a:highlight>
                          <a:latin typeface="+mn-lt"/>
                          <a:ea typeface="+mn-ea"/>
                          <a:cs typeface="+mn-cs"/>
                        </a:rPr>
                        <a:t>SCUR</a:t>
                      </a:r>
                      <a:endParaRPr lang="zh-CN" altLang="en-US" sz="1200" kern="1200" dirty="0">
                        <a:solidFill>
                          <a:schemeClr val="dk1"/>
                        </a:solidFill>
                        <a:effectLst/>
                        <a:highlight>
                          <a:srgbClr val="FFFF00"/>
                        </a:highlight>
                        <a:latin typeface="+mn-lt"/>
                        <a:ea typeface="+mn-ea"/>
                        <a:cs typeface="+mn-cs"/>
                      </a:endParaRPr>
                    </a:p>
                  </a:txBody>
                  <a:tcPr marL="66589" marR="66589" marT="0" marB="0" anchorCtr="1"/>
                </a:tc>
                <a:tc>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Not Applicable</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1200" kern="1200" dirty="0">
                        <a:solidFill>
                          <a:schemeClr val="dk1"/>
                        </a:solidFill>
                        <a:effectLst/>
                        <a:latin typeface="+mn-lt"/>
                        <a:ea typeface="+mn-ea"/>
                        <a:cs typeface="+mn-cs"/>
                      </a:endParaRP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Charging Data Request:</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Trigger in the Request message</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Trigger in the </a:t>
                      </a:r>
                      <a:r>
                        <a:rPr lang="en-GB" altLang="zh-CN" sz="1200" kern="1200" dirty="0">
                          <a:solidFill>
                            <a:schemeClr val="dk1"/>
                          </a:solidFill>
                          <a:effectLst/>
                          <a:latin typeface="+mn-lt"/>
                          <a:ea typeface="+mn-ea"/>
                          <a:cs typeface="+mn-cs"/>
                        </a:rPr>
                        <a:t>Multiple Unit Usage </a:t>
                      </a:r>
                      <a:endParaRPr lang="en-US" altLang="zh-CN" sz="1200" kern="1200" dirty="0">
                        <a:solidFill>
                          <a:schemeClr val="dk1"/>
                        </a:solidFill>
                        <a:effectLst/>
                        <a:latin typeface="+mn-lt"/>
                        <a:ea typeface="+mn-ea"/>
                        <a:cs typeface="+mn-cs"/>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b="1" u="sng" kern="1200" dirty="0">
                          <a:solidFill>
                            <a:schemeClr val="dk1"/>
                          </a:solidFill>
                          <a:effectLst/>
                          <a:latin typeface="+mn-lt"/>
                          <a:ea typeface="+mn-ea"/>
                          <a:cs typeface="+mn-cs"/>
                        </a:rPr>
                        <a:t>Charging Data Response:</a:t>
                      </a:r>
                    </a:p>
                    <a:p>
                      <a:pPr marL="176213"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 Trigger in the Response message </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b="1" u="sng" kern="1200" dirty="0">
                          <a:solidFill>
                            <a:schemeClr val="dk1"/>
                          </a:solidFill>
                          <a:effectLst/>
                          <a:latin typeface="+mn-lt"/>
                          <a:ea typeface="+mn-ea"/>
                          <a:cs typeface="+mn-cs"/>
                        </a:rPr>
                        <a:t>CHF CDR</a:t>
                      </a:r>
                    </a:p>
                    <a:p>
                      <a:pPr marL="176213"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 Trigger in  Used Unit Container</a:t>
                      </a:r>
                      <a:endParaRPr lang="zh-CN" altLang="en-US" sz="1200" kern="1200" dirty="0">
                        <a:solidFill>
                          <a:schemeClr val="dk1"/>
                        </a:solidFill>
                        <a:effectLst/>
                        <a:latin typeface="+mn-lt"/>
                        <a:ea typeface="+mn-ea"/>
                        <a:cs typeface="+mn-cs"/>
                      </a:endParaRP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32.291</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p>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32.298</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endParaRPr lang="zh-CN" altLang="en-US" sz="1200" kern="1200" dirty="0">
                        <a:solidFill>
                          <a:schemeClr val="dk1"/>
                        </a:solidFill>
                        <a:effectLst/>
                        <a:latin typeface="+mn-lt"/>
                        <a:ea typeface="+mn-ea"/>
                        <a:cs typeface="+mn-cs"/>
                      </a:endParaRPr>
                    </a:p>
                    <a:p>
                      <a:pPr marL="0" lvl="0" indent="0" algn="ctr" defTabSz="1219170" rtl="0" eaLnBrk="1" latinLnBrk="0" hangingPunct="1">
                        <a:spcAft>
                          <a:spcPts val="0"/>
                        </a:spcAft>
                        <a:buFont typeface="Wingdings" panose="05000000000000000000" pitchFamily="2" charset="2"/>
                        <a:buNone/>
                      </a:pPr>
                      <a:endParaRPr lang="zh-CN" altLang="en-US" sz="1200" kern="1200" dirty="0">
                        <a:solidFill>
                          <a:schemeClr val="dk1"/>
                        </a:solidFill>
                        <a:effectLst/>
                        <a:latin typeface="+mn-lt"/>
                        <a:ea typeface="+mn-ea"/>
                        <a:cs typeface="+mn-cs"/>
                      </a:endParaRPr>
                    </a:p>
                  </a:txBody>
                  <a:tcPr marL="66589" marR="66589" marT="0" marB="0"/>
                </a:tc>
                <a:tc>
                  <a:txBody>
                    <a:bodyPr/>
                    <a:lstStyle/>
                    <a:p>
                      <a:pPr marL="0" lvl="0" indent="0" algn="ctr" defTabSz="1219170" rtl="0" eaLnBrk="1" latinLnBrk="0" hangingPunct="1">
                        <a:spcAft>
                          <a:spcPts val="0"/>
                        </a:spcAft>
                        <a:buFont typeface="Wingdings" panose="05000000000000000000" pitchFamily="2" charset="2"/>
                        <a:buNone/>
                      </a:pPr>
                      <a:r>
                        <a:rPr lang="en-US" altLang="zh-CN" sz="1200" kern="1200" dirty="0">
                          <a:solidFill>
                            <a:schemeClr val="dk1"/>
                          </a:solidFill>
                          <a:effectLst/>
                          <a:latin typeface="+mn-lt"/>
                          <a:ea typeface="+mn-ea"/>
                          <a:cs typeface="+mn-cs"/>
                        </a:rPr>
                        <a:t>TS 32.260</a:t>
                      </a:r>
                      <a:endParaRPr lang="zh-CN" altLang="en-US" sz="1200" kern="1200" dirty="0">
                        <a:solidFill>
                          <a:schemeClr val="dk1"/>
                        </a:solidFill>
                        <a:effectLst/>
                        <a:latin typeface="+mn-lt"/>
                        <a:ea typeface="+mn-ea"/>
                        <a:cs typeface="+mn-cs"/>
                      </a:endParaRPr>
                    </a:p>
                  </a:txBody>
                  <a:tcPr marL="66589" marR="66589" marT="0" marB="0"/>
                </a:tc>
                <a:extLst>
                  <a:ext uri="{0D108BD9-81ED-4DB2-BD59-A6C34878D82A}">
                    <a16:rowId xmlns:a16="http://schemas.microsoft.com/office/drawing/2014/main" val="31680687"/>
                  </a:ext>
                </a:extLst>
              </a:tr>
              <a:tr h="839109">
                <a:tc>
                  <a:txBody>
                    <a:bodyPr/>
                    <a:lstStyle/>
                    <a:p>
                      <a:pPr marL="0" algn="l" defTabSz="1219170" rtl="0" eaLnBrk="1" latinLnBrk="0" hangingPunct="1">
                        <a:spcAft>
                          <a:spcPts val="0"/>
                        </a:spcAft>
                      </a:pPr>
                      <a:r>
                        <a:rPr lang="en-US" altLang="zh-CN" sz="1200" b="1" kern="1200" dirty="0">
                          <a:solidFill>
                            <a:schemeClr val="lt1"/>
                          </a:solidFill>
                          <a:effectLst/>
                          <a:latin typeface="Arial" panose="020B0604020202020204" pitchFamily="34" charset="0"/>
                          <a:ea typeface="Times New Roman" panose="02020603050405020304" pitchFamily="18" charset="0"/>
                          <a:cs typeface="+mn-cs"/>
                        </a:rPr>
                        <a:t>5G DDNMF </a:t>
                      </a:r>
                      <a:endParaRPr lang="zh-CN" altLang="en-US" sz="1200" b="1" kern="1200" dirty="0">
                        <a:solidFill>
                          <a:schemeClr val="lt1"/>
                        </a:solidFill>
                        <a:effectLst/>
                        <a:latin typeface="Arial" panose="020B0604020202020204" pitchFamily="34" charset="0"/>
                        <a:ea typeface="Times New Roman" panose="02020603050405020304" pitchFamily="18" charset="0"/>
                        <a:cs typeface="+mn-cs"/>
                      </a:endParaRPr>
                    </a:p>
                  </a:txBody>
                  <a:tcPr marL="66589" marR="66589" marT="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mn-lt"/>
                          <a:ea typeface="+mn-ea"/>
                          <a:cs typeface="+mn-cs"/>
                        </a:rPr>
                        <a:t>PEC, IEC or ECUR</a:t>
                      </a:r>
                      <a:endParaRPr lang="zh-CN" altLang="en-US" sz="1200" kern="1200" dirty="0">
                        <a:solidFill>
                          <a:schemeClr val="dk1"/>
                        </a:solidFill>
                        <a:effectLst/>
                        <a:highlight>
                          <a:srgbClr val="FFFF00"/>
                        </a:highlight>
                        <a:latin typeface="+mn-lt"/>
                        <a:ea typeface="+mn-ea"/>
                        <a:cs typeface="+mn-cs"/>
                      </a:endParaRPr>
                    </a:p>
                  </a:txBody>
                  <a:tcPr marL="66589" marR="66589" marT="0" marB="0" anchorCtr="1"/>
                </a:tc>
                <a:tc>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Not Applicable</a:t>
                      </a:r>
                      <a:endPar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Charging Data Request:</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Trigger in the Request message</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Trigger in the </a:t>
                      </a:r>
                      <a:r>
                        <a:rPr lang="en-GB" altLang="zh-CN" sz="1200" kern="1200" dirty="0">
                          <a:solidFill>
                            <a:schemeClr val="dk1"/>
                          </a:solidFill>
                          <a:effectLst/>
                          <a:latin typeface="+mn-lt"/>
                          <a:ea typeface="+mn-ea"/>
                          <a:cs typeface="+mn-cs"/>
                        </a:rPr>
                        <a:t>Multiple Unit Usage </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b="1" u="sng" kern="1200" dirty="0">
                          <a:solidFill>
                            <a:schemeClr val="dk1"/>
                          </a:solidFill>
                          <a:effectLst/>
                          <a:latin typeface="+mn-lt"/>
                          <a:ea typeface="+mn-ea"/>
                          <a:cs typeface="+mn-cs"/>
                        </a:rPr>
                        <a:t>Charging Data Response:</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Trigger in the Response message</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Trigger in the </a:t>
                      </a:r>
                      <a:r>
                        <a:rPr lang="en-GB" altLang="zh-CN" sz="1200" kern="1200" dirty="0">
                          <a:solidFill>
                            <a:schemeClr val="dk1"/>
                          </a:solidFill>
                          <a:effectLst/>
                          <a:latin typeface="+mn-lt"/>
                          <a:ea typeface="+mn-ea"/>
                          <a:cs typeface="+mn-cs"/>
                        </a:rPr>
                        <a:t>Multiple Unit Information</a:t>
                      </a:r>
                      <a:endParaRPr lang="en-US" altLang="zh-CN" sz="1200" kern="1200" dirty="0">
                        <a:solidFill>
                          <a:schemeClr val="dk1"/>
                        </a:solidFill>
                        <a:effectLst/>
                        <a:latin typeface="+mn-lt"/>
                        <a:ea typeface="+mn-ea"/>
                        <a:cs typeface="+mn-cs"/>
                      </a:endParaRPr>
                    </a:p>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CHF CDR</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a:t>
                      </a:r>
                      <a:endParaRPr lang="zh-CN" altLang="en-US" sz="1200" kern="1200" dirty="0">
                        <a:solidFill>
                          <a:schemeClr val="dk1"/>
                        </a:solidFill>
                        <a:effectLst/>
                        <a:latin typeface="+mn-lt"/>
                        <a:ea typeface="+mn-ea"/>
                        <a:cs typeface="+mn-cs"/>
                      </a:endParaRP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32.291</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p>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32.298</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endParaRPr lang="zh-CN" altLang="en-US" sz="1200" kern="1200" dirty="0">
                        <a:solidFill>
                          <a:schemeClr val="dk1"/>
                        </a:solidFill>
                        <a:effectLst/>
                        <a:latin typeface="+mn-lt"/>
                        <a:ea typeface="+mn-ea"/>
                        <a:cs typeface="+mn-cs"/>
                      </a:endParaRPr>
                    </a:p>
                    <a:p>
                      <a:pPr marL="0" lvl="0" indent="0" algn="ctr" defTabSz="1219170" rtl="0" eaLnBrk="1" latinLnBrk="0" hangingPunct="1">
                        <a:spcAft>
                          <a:spcPts val="0"/>
                        </a:spcAft>
                        <a:buFont typeface="Wingdings" panose="05000000000000000000" pitchFamily="2" charset="2"/>
                        <a:buNone/>
                      </a:pPr>
                      <a:endParaRPr lang="zh-CN" altLang="en-US" sz="1200" kern="1200" dirty="0">
                        <a:solidFill>
                          <a:schemeClr val="dk1"/>
                        </a:solidFill>
                        <a:effectLst/>
                        <a:latin typeface="+mn-lt"/>
                        <a:ea typeface="+mn-ea"/>
                        <a:cs typeface="+mn-cs"/>
                      </a:endParaRPr>
                    </a:p>
                  </a:txBody>
                  <a:tcPr marL="66589" marR="66589" marT="0" marB="0"/>
                </a:tc>
                <a:tc>
                  <a:txBody>
                    <a:bodyPr/>
                    <a:lstStyle/>
                    <a:p>
                      <a:pPr marL="0" lvl="0" indent="0" algn="ctr" defTabSz="1219170" rtl="0" eaLnBrk="1" latinLnBrk="0" hangingPunct="1">
                        <a:spcAft>
                          <a:spcPts val="0"/>
                        </a:spcAft>
                        <a:buFont typeface="Wingdings" panose="05000000000000000000" pitchFamily="2" charset="2"/>
                        <a:buNone/>
                      </a:pPr>
                      <a:r>
                        <a:rPr lang="en-US" altLang="zh-CN" sz="1200" kern="1200" dirty="0">
                          <a:solidFill>
                            <a:schemeClr val="dk1"/>
                          </a:solidFill>
                          <a:effectLst/>
                          <a:latin typeface="+mn-lt"/>
                          <a:ea typeface="+mn-ea"/>
                          <a:cs typeface="+mn-cs"/>
                        </a:rPr>
                        <a:t>TS 32.277</a:t>
                      </a:r>
                      <a:endParaRPr lang="zh-CN" altLang="en-US" sz="1200" kern="1200" dirty="0">
                        <a:solidFill>
                          <a:schemeClr val="dk1"/>
                        </a:solidFill>
                        <a:effectLst/>
                        <a:latin typeface="+mn-lt"/>
                        <a:ea typeface="+mn-ea"/>
                        <a:cs typeface="+mn-cs"/>
                      </a:endParaRPr>
                    </a:p>
                  </a:txBody>
                  <a:tcPr marL="66589" marR="66589" marT="0" marB="0"/>
                </a:tc>
                <a:extLst>
                  <a:ext uri="{0D108BD9-81ED-4DB2-BD59-A6C34878D82A}">
                    <a16:rowId xmlns:a16="http://schemas.microsoft.com/office/drawing/2014/main" val="4220453940"/>
                  </a:ext>
                </a:extLst>
              </a:tr>
              <a:tr h="839109">
                <a:tc>
                  <a:txBody>
                    <a:bodyPr/>
                    <a:lstStyle/>
                    <a:p>
                      <a:pPr marL="0" algn="l" defTabSz="1219170" rtl="0" eaLnBrk="1" latinLnBrk="0" hangingPunct="1">
                        <a:spcAft>
                          <a:spcPts val="0"/>
                        </a:spcAft>
                      </a:pPr>
                      <a:r>
                        <a:rPr lang="en-US" altLang="zh-CN" sz="1200" b="1" kern="1200" dirty="0">
                          <a:solidFill>
                            <a:schemeClr val="lt1"/>
                          </a:solidFill>
                          <a:effectLst/>
                          <a:latin typeface="Arial" panose="020B0604020202020204" pitchFamily="34" charset="0"/>
                          <a:ea typeface="Times New Roman" panose="02020603050405020304" pitchFamily="18" charset="0"/>
                          <a:cs typeface="+mn-cs"/>
                        </a:rPr>
                        <a:t>MMS Node</a:t>
                      </a:r>
                      <a:endParaRPr lang="zh-CN" altLang="en-US" sz="1200" b="1" kern="1200" dirty="0">
                        <a:solidFill>
                          <a:schemeClr val="lt1"/>
                        </a:solidFill>
                        <a:effectLst/>
                        <a:latin typeface="Arial" panose="020B0604020202020204" pitchFamily="34" charset="0"/>
                        <a:ea typeface="Times New Roman" panose="02020603050405020304" pitchFamily="18" charset="0"/>
                        <a:cs typeface="+mn-cs"/>
                      </a:endParaRPr>
                    </a:p>
                  </a:txBody>
                  <a:tcPr marL="66589" marR="66589" marT="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mn-lt"/>
                          <a:ea typeface="+mn-ea"/>
                          <a:cs typeface="+mn-cs"/>
                        </a:rPr>
                        <a:t>PEC, IEC or ECUR </a:t>
                      </a:r>
                      <a:endParaRPr lang="zh-CN" altLang="en-US" sz="1200" kern="1200" dirty="0">
                        <a:solidFill>
                          <a:schemeClr val="dk1"/>
                        </a:solidFill>
                        <a:effectLst/>
                        <a:highlight>
                          <a:srgbClr val="FFFF00"/>
                        </a:highlight>
                        <a:latin typeface="+mn-lt"/>
                        <a:ea typeface="+mn-ea"/>
                        <a:cs typeface="+mn-cs"/>
                      </a:endParaRPr>
                    </a:p>
                  </a:txBody>
                  <a:tcPr marL="66589" marR="66589" marT="0" marB="0" anchorCtr="1"/>
                </a:tc>
                <a:tc>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Not Applicable</a:t>
                      </a: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Charging Data Request:</a:t>
                      </a:r>
                    </a:p>
                    <a:p>
                      <a:pPr marL="176213"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 Not Applicable</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b="1" u="sng" kern="1200" dirty="0">
                          <a:solidFill>
                            <a:schemeClr val="dk1"/>
                          </a:solidFill>
                          <a:effectLst/>
                          <a:latin typeface="+mn-lt"/>
                          <a:ea typeface="+mn-ea"/>
                          <a:cs typeface="+mn-cs"/>
                        </a:rPr>
                        <a:t>Charging Data Response:</a:t>
                      </a:r>
                    </a:p>
                    <a:p>
                      <a:pPr marL="176213"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 Not Applicable</a:t>
                      </a:r>
                    </a:p>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CHF CDR</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a:t>
                      </a:r>
                      <a:endParaRPr lang="zh-CN" altLang="en-US" sz="1200" kern="1200" dirty="0">
                        <a:solidFill>
                          <a:schemeClr val="dk1"/>
                        </a:solidFill>
                        <a:effectLst/>
                        <a:latin typeface="+mn-lt"/>
                        <a:ea typeface="+mn-ea"/>
                        <a:cs typeface="+mn-cs"/>
                      </a:endParaRP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32.291</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p>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32.298</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endParaRPr lang="zh-CN" altLang="en-US" sz="1200" kern="1200" dirty="0">
                        <a:solidFill>
                          <a:schemeClr val="dk1"/>
                        </a:solidFill>
                        <a:effectLst/>
                        <a:latin typeface="+mn-lt"/>
                        <a:ea typeface="+mn-ea"/>
                        <a:cs typeface="+mn-cs"/>
                      </a:endParaRPr>
                    </a:p>
                  </a:txBody>
                  <a:tcPr marL="66589" marR="66589" marT="0" marB="0"/>
                </a:tc>
                <a:tc>
                  <a:txBody>
                    <a:bodyPr/>
                    <a:lstStyle/>
                    <a:p>
                      <a:pPr marL="0" lvl="0" indent="0" algn="ctr" defTabSz="1219170" rtl="0" eaLnBrk="1" latinLnBrk="0" hangingPunct="1">
                        <a:spcAft>
                          <a:spcPts val="0"/>
                        </a:spcAft>
                        <a:buFont typeface="Wingdings" panose="05000000000000000000" pitchFamily="2" charset="2"/>
                        <a:buNone/>
                      </a:pPr>
                      <a:r>
                        <a:rPr lang="en-US" altLang="zh-CN" sz="1200" kern="1200" dirty="0">
                          <a:solidFill>
                            <a:schemeClr val="dk1"/>
                          </a:solidFill>
                          <a:effectLst/>
                          <a:latin typeface="+mn-lt"/>
                          <a:ea typeface="+mn-ea"/>
                          <a:cs typeface="+mn-cs"/>
                        </a:rPr>
                        <a:t>TS 32.270</a:t>
                      </a:r>
                      <a:endParaRPr lang="zh-CN" altLang="en-US" sz="1200" kern="1200" dirty="0">
                        <a:solidFill>
                          <a:schemeClr val="dk1"/>
                        </a:solidFill>
                        <a:effectLst/>
                        <a:latin typeface="+mn-lt"/>
                        <a:ea typeface="+mn-ea"/>
                        <a:cs typeface="+mn-cs"/>
                      </a:endParaRPr>
                    </a:p>
                  </a:txBody>
                  <a:tcPr marL="66589" marR="66589" marT="0" marB="0"/>
                </a:tc>
                <a:extLst>
                  <a:ext uri="{0D108BD9-81ED-4DB2-BD59-A6C34878D82A}">
                    <a16:rowId xmlns:a16="http://schemas.microsoft.com/office/drawing/2014/main" val="4183444502"/>
                  </a:ext>
                </a:extLst>
              </a:tr>
            </a:tbl>
          </a:graphicData>
        </a:graphic>
      </p:graphicFrame>
    </p:spTree>
    <p:extLst>
      <p:ext uri="{BB962C8B-B14F-4D97-AF65-F5344CB8AC3E}">
        <p14:creationId xmlns:p14="http://schemas.microsoft.com/office/powerpoint/2010/main" val="882769630"/>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A1F31D-DC5D-4949-A2C7-B9D3CCAF2C80}"/>
              </a:ext>
            </a:extLst>
          </p:cNvPr>
          <p:cNvSpPr>
            <a:spLocks noGrp="1"/>
          </p:cNvSpPr>
          <p:nvPr>
            <p:ph type="title"/>
          </p:nvPr>
        </p:nvSpPr>
        <p:spPr>
          <a:xfrm>
            <a:off x="677630" y="0"/>
            <a:ext cx="9102725" cy="1143000"/>
          </a:xfrm>
        </p:spPr>
        <p:txBody>
          <a:bodyPr/>
          <a:lstStyle/>
          <a:p>
            <a:r>
              <a:rPr lang="en-US" altLang="zh-CN" dirty="0"/>
              <a:t>Charging scenarios/Trigger Support (3) </a:t>
            </a:r>
            <a:endParaRPr lang="zh-CN" altLang="en-US" dirty="0"/>
          </a:p>
        </p:txBody>
      </p:sp>
      <p:graphicFrame>
        <p:nvGraphicFramePr>
          <p:cNvPr id="4" name="表格 3">
            <a:extLst>
              <a:ext uri="{FF2B5EF4-FFF2-40B4-BE49-F238E27FC236}">
                <a16:creationId xmlns:a16="http://schemas.microsoft.com/office/drawing/2014/main" id="{5DAC942E-E740-40A3-BDF0-A3616FFFDBF3}"/>
              </a:ext>
            </a:extLst>
          </p:cNvPr>
          <p:cNvGraphicFramePr>
            <a:graphicFrameLocks noGrp="1"/>
          </p:cNvGraphicFramePr>
          <p:nvPr>
            <p:extLst>
              <p:ext uri="{D42A27DB-BD31-4B8C-83A1-F6EECF244321}">
                <p14:modId xmlns:p14="http://schemas.microsoft.com/office/powerpoint/2010/main" val="228330651"/>
              </p:ext>
            </p:extLst>
          </p:nvPr>
        </p:nvGraphicFramePr>
        <p:xfrm>
          <a:off x="289169" y="945613"/>
          <a:ext cx="11574584" cy="5461537"/>
        </p:xfrm>
        <a:graphic>
          <a:graphicData uri="http://schemas.openxmlformats.org/drawingml/2006/table">
            <a:tbl>
              <a:tblPr firstRow="1" firstCol="1" bandRow="1">
                <a:tableStyleId>{5C22544A-7EE6-4342-B048-85BDC9FD1C3A}</a:tableStyleId>
              </a:tblPr>
              <a:tblGrid>
                <a:gridCol w="880305">
                  <a:extLst>
                    <a:ext uri="{9D8B030D-6E8A-4147-A177-3AD203B41FA5}">
                      <a16:colId xmlns:a16="http://schemas.microsoft.com/office/drawing/2014/main" val="1340282485"/>
                    </a:ext>
                  </a:extLst>
                </a:gridCol>
                <a:gridCol w="1875637">
                  <a:extLst>
                    <a:ext uri="{9D8B030D-6E8A-4147-A177-3AD203B41FA5}">
                      <a16:colId xmlns:a16="http://schemas.microsoft.com/office/drawing/2014/main" val="803965352"/>
                    </a:ext>
                  </a:extLst>
                </a:gridCol>
                <a:gridCol w="1291911">
                  <a:extLst>
                    <a:ext uri="{9D8B030D-6E8A-4147-A177-3AD203B41FA5}">
                      <a16:colId xmlns:a16="http://schemas.microsoft.com/office/drawing/2014/main" val="319872454"/>
                    </a:ext>
                  </a:extLst>
                </a:gridCol>
                <a:gridCol w="4590670">
                  <a:extLst>
                    <a:ext uri="{9D8B030D-6E8A-4147-A177-3AD203B41FA5}">
                      <a16:colId xmlns:a16="http://schemas.microsoft.com/office/drawing/2014/main" val="2441853574"/>
                    </a:ext>
                  </a:extLst>
                </a:gridCol>
                <a:gridCol w="1319058">
                  <a:extLst>
                    <a:ext uri="{9D8B030D-6E8A-4147-A177-3AD203B41FA5}">
                      <a16:colId xmlns:a16="http://schemas.microsoft.com/office/drawing/2014/main" val="2193707010"/>
                    </a:ext>
                  </a:extLst>
                </a:gridCol>
                <a:gridCol w="1617003">
                  <a:extLst>
                    <a:ext uri="{9D8B030D-6E8A-4147-A177-3AD203B41FA5}">
                      <a16:colId xmlns:a16="http://schemas.microsoft.com/office/drawing/2014/main" val="1986900597"/>
                    </a:ext>
                  </a:extLst>
                </a:gridCol>
              </a:tblGrid>
              <a:tr h="340897">
                <a:tc>
                  <a:txBody>
                    <a:bodyPr/>
                    <a:lstStyle/>
                    <a:p>
                      <a:pPr algn="ctr">
                        <a:spcAft>
                          <a:spcPts val="0"/>
                        </a:spcAft>
                      </a:pPr>
                      <a:r>
                        <a:rPr lang="en-US" sz="1600" dirty="0">
                          <a:effectLst/>
                        </a:rPr>
                        <a:t>NF (CTF)</a:t>
                      </a:r>
                      <a:endParaRPr lang="zh-CN" sz="16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altLang="zh-CN" sz="1600" dirty="0">
                          <a:effectLst/>
                          <a:latin typeface="Calibri" panose="020F0502020204030204" pitchFamily="34" charset="0"/>
                          <a:ea typeface="宋体" panose="02010600030101010101" pitchFamily="2" charset="-122"/>
                        </a:rPr>
                        <a:t>Charging Scenarios</a:t>
                      </a:r>
                      <a:endParaRPr lang="zh-CN" sz="16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altLang="zh-CN" sz="1600" dirty="0">
                          <a:effectLst/>
                          <a:latin typeface="Calibri" panose="020F0502020204030204" pitchFamily="34" charset="0"/>
                          <a:ea typeface="宋体" panose="02010600030101010101" pitchFamily="2" charset="-122"/>
                        </a:rPr>
                        <a:t>Trigger Level</a:t>
                      </a:r>
                      <a:endParaRPr lang="zh-CN" sz="16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altLang="zh-CN" sz="1600" dirty="0">
                          <a:effectLst/>
                          <a:latin typeface="Calibri" panose="020F0502020204030204" pitchFamily="34" charset="0"/>
                          <a:ea typeface="宋体" panose="02010600030101010101" pitchFamily="2" charset="-122"/>
                        </a:rPr>
                        <a:t>Trigger in the message</a:t>
                      </a:r>
                      <a:endParaRPr lang="zh-CN" sz="16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altLang="zh-CN" sz="1600" dirty="0">
                          <a:effectLst/>
                          <a:latin typeface="Calibri" panose="020F0502020204030204" pitchFamily="34" charset="0"/>
                          <a:ea typeface="宋体" panose="02010600030101010101" pitchFamily="2" charset="-122"/>
                        </a:rPr>
                        <a:t>Supported</a:t>
                      </a:r>
                      <a:endParaRPr lang="zh-CN" sz="1600" dirty="0">
                        <a:effectLst/>
                        <a:latin typeface="Calibri" panose="020F0502020204030204" pitchFamily="34" charset="0"/>
                        <a:ea typeface="宋体" panose="02010600030101010101" pitchFamily="2" charset="-122"/>
                      </a:endParaRPr>
                    </a:p>
                  </a:txBody>
                  <a:tcPr marL="66589" marR="66589" marT="0" marB="0"/>
                </a:tc>
                <a:tc>
                  <a:txBody>
                    <a:bodyPr/>
                    <a:lstStyle/>
                    <a:p>
                      <a:pPr algn="ctr">
                        <a:spcAft>
                          <a:spcPts val="0"/>
                        </a:spcAft>
                      </a:pPr>
                      <a:r>
                        <a:rPr lang="en-US" sz="1600" dirty="0">
                          <a:effectLst/>
                        </a:rPr>
                        <a:t>TS S</a:t>
                      </a:r>
                      <a:r>
                        <a:rPr lang="en-US" altLang="zh-CN" sz="1600" dirty="0">
                          <a:effectLst/>
                        </a:rPr>
                        <a:t>pecification</a:t>
                      </a:r>
                      <a:endParaRPr lang="zh-CN" sz="1600" dirty="0">
                        <a:effectLst/>
                        <a:latin typeface="Calibri" panose="020F0502020204030204" pitchFamily="34" charset="0"/>
                        <a:ea typeface="宋体" panose="02010600030101010101" pitchFamily="2" charset="-122"/>
                      </a:endParaRPr>
                    </a:p>
                  </a:txBody>
                  <a:tcPr marL="66589" marR="66589" marT="0" marB="0"/>
                </a:tc>
                <a:extLst>
                  <a:ext uri="{0D108BD9-81ED-4DB2-BD59-A6C34878D82A}">
                    <a16:rowId xmlns:a16="http://schemas.microsoft.com/office/drawing/2014/main" val="1866500435"/>
                  </a:ext>
                </a:extLst>
              </a:tr>
              <a:tr h="485643">
                <a:tc>
                  <a:txBody>
                    <a:bodyPr/>
                    <a:lstStyle/>
                    <a:p>
                      <a:pPr>
                        <a:spcAft>
                          <a:spcPts val="0"/>
                        </a:spcAft>
                      </a:pPr>
                      <a:r>
                        <a:rPr lang="en-US" altLang="zh-CN" sz="1200" dirty="0">
                          <a:effectLst/>
                          <a:latin typeface="Arial" panose="020B0604020202020204" pitchFamily="34" charset="0"/>
                          <a:ea typeface="Times New Roman" panose="02020603050405020304" pitchFamily="18" charset="0"/>
                        </a:rPr>
                        <a:t>NSPA</a:t>
                      </a:r>
                      <a:endParaRPr lang="zh-CN" sz="1600" dirty="0">
                        <a:effectLst/>
                        <a:latin typeface="Arial" panose="020B0604020202020204" pitchFamily="34" charset="0"/>
                        <a:ea typeface="Times New Roman" panose="02020603050405020304" pitchFamily="18" charset="0"/>
                      </a:endParaRPr>
                    </a:p>
                  </a:txBody>
                  <a:tcPr marL="66589" marR="66589" marT="0" marB="0"/>
                </a:tc>
                <a:tc>
                  <a:txBody>
                    <a:bodyPr/>
                    <a:lstStyle/>
                    <a:p>
                      <a:pPr marL="0" algn="ctr" defTabSz="1219170" rtl="0" eaLnBrk="1" latinLnBrk="0" hangingPunct="1">
                        <a:spcAft>
                          <a:spcPts val="0"/>
                        </a:spcAft>
                      </a:pPr>
                      <a:r>
                        <a:rPr lang="en-US" altLang="zh-CN" sz="1200" kern="1200" dirty="0">
                          <a:solidFill>
                            <a:schemeClr val="dk1"/>
                          </a:solidFill>
                          <a:effectLst/>
                          <a:latin typeface="+mn-lt"/>
                          <a:ea typeface="+mn-ea"/>
                          <a:cs typeface="+mn-cs"/>
                        </a:rPr>
                        <a:t>PEC</a:t>
                      </a:r>
                      <a:endParaRPr lang="zh-CN" altLang="en-US" sz="1200" kern="1200" dirty="0">
                        <a:solidFill>
                          <a:schemeClr val="dk1"/>
                        </a:solidFill>
                        <a:effectLst/>
                        <a:latin typeface="+mn-lt"/>
                        <a:ea typeface="+mn-ea"/>
                        <a:cs typeface="+mn-cs"/>
                      </a:endParaRPr>
                    </a:p>
                  </a:txBody>
                  <a:tcPr marL="66589" marR="66589" marT="0" marB="0"/>
                </a:tc>
                <a:tc>
                  <a:txBody>
                    <a:bodyPr/>
                    <a:lstStyle/>
                    <a:p>
                      <a:pPr mar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Not Applicable</a:t>
                      </a: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Charging Data Request:</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Trigger in the Request message</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Trigger in the </a:t>
                      </a:r>
                      <a:r>
                        <a:rPr lang="en-GB" altLang="zh-CN" sz="1200" kern="1200" dirty="0">
                          <a:solidFill>
                            <a:schemeClr val="dk1"/>
                          </a:solidFill>
                          <a:effectLst/>
                          <a:latin typeface="+mn-lt"/>
                          <a:ea typeface="+mn-ea"/>
                          <a:cs typeface="+mn-cs"/>
                        </a:rPr>
                        <a:t>Multiple Unit Usage </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b="1" u="sng" kern="1200" dirty="0">
                          <a:solidFill>
                            <a:schemeClr val="dk1"/>
                          </a:solidFill>
                          <a:effectLst/>
                          <a:latin typeface="+mn-lt"/>
                          <a:ea typeface="+mn-ea"/>
                          <a:cs typeface="+mn-cs"/>
                        </a:rPr>
                        <a:t>Charging Data Response:</a:t>
                      </a:r>
                    </a:p>
                    <a:p>
                      <a:pPr marL="176213"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 Not Applicable</a:t>
                      </a:r>
                    </a:p>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CHF CDR</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Trigger in the Used Unit Container</a:t>
                      </a: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32.291</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p>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32.298</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endParaRPr lang="zh-CN" altLang="en-US" sz="1200" kern="1200" dirty="0">
                        <a:solidFill>
                          <a:schemeClr val="dk1"/>
                        </a:solidFill>
                        <a:effectLst/>
                        <a:latin typeface="+mn-lt"/>
                        <a:ea typeface="+mn-ea"/>
                        <a:cs typeface="+mn-cs"/>
                      </a:endParaRPr>
                    </a:p>
                  </a:txBody>
                  <a:tcPr marL="66589" marR="66589" marT="0" marB="0"/>
                </a:tc>
                <a:tc>
                  <a:txBody>
                    <a:bodyPr/>
                    <a:lstStyle/>
                    <a:p>
                      <a:pPr marL="0" lvl="0" indent="0" algn="ctr" defTabSz="1219170" rtl="0" eaLnBrk="1" latinLnBrk="0" hangingPunct="1">
                        <a:spcAft>
                          <a:spcPts val="0"/>
                        </a:spcAft>
                        <a:buFont typeface="Wingdings" panose="05000000000000000000" pitchFamily="2" charset="2"/>
                        <a:buNone/>
                      </a:pPr>
                      <a:r>
                        <a:rPr lang="en-US" altLang="zh-CN" sz="1200" kern="1200" dirty="0">
                          <a:solidFill>
                            <a:schemeClr val="dk1"/>
                          </a:solidFill>
                          <a:effectLst/>
                          <a:latin typeface="+mn-lt"/>
                          <a:ea typeface="+mn-ea"/>
                          <a:cs typeface="+mn-cs"/>
                        </a:rPr>
                        <a:t>TS 28.201</a:t>
                      </a:r>
                      <a:endParaRPr lang="zh-CN" altLang="en-US" sz="1200" kern="1200" dirty="0">
                        <a:solidFill>
                          <a:schemeClr val="dk1"/>
                        </a:solidFill>
                        <a:effectLst/>
                        <a:latin typeface="+mn-lt"/>
                        <a:ea typeface="+mn-ea"/>
                        <a:cs typeface="+mn-cs"/>
                      </a:endParaRPr>
                    </a:p>
                  </a:txBody>
                  <a:tcPr marL="66589" marR="66589" marT="0" marB="0"/>
                </a:tc>
                <a:extLst>
                  <a:ext uri="{0D108BD9-81ED-4DB2-BD59-A6C34878D82A}">
                    <a16:rowId xmlns:a16="http://schemas.microsoft.com/office/drawing/2014/main" val="3061829945"/>
                  </a:ext>
                </a:extLst>
              </a:tr>
              <a:tr h="705052">
                <a:tc>
                  <a:txBody>
                    <a:bodyPr/>
                    <a:lstStyle/>
                    <a:p>
                      <a:pPr marL="0" algn="l" defTabSz="1219170" rtl="0" eaLnBrk="1" latinLnBrk="0" hangingPunct="1">
                        <a:spcAft>
                          <a:spcPts val="0"/>
                        </a:spcAft>
                      </a:pPr>
                      <a:r>
                        <a:rPr lang="en-US" altLang="zh-CN" sz="1200" b="1" kern="1200" dirty="0">
                          <a:solidFill>
                            <a:schemeClr val="lt1"/>
                          </a:solidFill>
                          <a:effectLst/>
                          <a:latin typeface="Arial" panose="020B0604020202020204" pitchFamily="34" charset="0"/>
                          <a:ea typeface="Times New Roman" panose="02020603050405020304" pitchFamily="18" charset="0"/>
                          <a:cs typeface="+mn-cs"/>
                        </a:rPr>
                        <a:t>NSM</a:t>
                      </a:r>
                      <a:endParaRPr lang="zh-CN" altLang="en-US" sz="1200" b="1" kern="1200" dirty="0">
                        <a:solidFill>
                          <a:schemeClr val="lt1"/>
                        </a:solidFill>
                        <a:effectLst/>
                        <a:latin typeface="Arial" panose="020B0604020202020204" pitchFamily="34" charset="0"/>
                        <a:ea typeface="Times New Roman" panose="02020603050405020304" pitchFamily="18" charset="0"/>
                        <a:cs typeface="+mn-cs"/>
                      </a:endParaRPr>
                    </a:p>
                  </a:txBody>
                  <a:tcPr marL="66589" marR="66589" marT="0" marB="0"/>
                </a:tc>
                <a:tc>
                  <a:txBody>
                    <a:bodyPr/>
                    <a:lstStyle/>
                    <a:p>
                      <a:pPr marL="0" algn="ctr" defTabSz="1219170" rtl="0" eaLnBrk="1" latinLnBrk="0" hangingPunct="1">
                        <a:spcAft>
                          <a:spcPts val="0"/>
                        </a:spcAft>
                      </a:pPr>
                      <a:r>
                        <a:rPr lang="en-US" altLang="zh-CN" sz="1200" kern="1200" dirty="0">
                          <a:solidFill>
                            <a:schemeClr val="dk1"/>
                          </a:solidFill>
                          <a:effectLst/>
                          <a:latin typeface="+mn-lt"/>
                          <a:ea typeface="+mn-ea"/>
                          <a:cs typeface="+mn-cs"/>
                        </a:rPr>
                        <a:t>PEC</a:t>
                      </a:r>
                      <a:endParaRPr lang="zh-CN" altLang="en-US" sz="1200" kern="1200" dirty="0">
                        <a:solidFill>
                          <a:schemeClr val="dk1"/>
                        </a:solidFill>
                        <a:effectLst/>
                        <a:latin typeface="+mn-lt"/>
                        <a:ea typeface="+mn-ea"/>
                        <a:cs typeface="+mn-cs"/>
                      </a:endParaRPr>
                    </a:p>
                  </a:txBody>
                  <a:tcPr marL="66589" marR="66589" marT="0" marB="0"/>
                </a:tc>
                <a:tc>
                  <a:txBody>
                    <a:bodyPr/>
                    <a:lstStyle/>
                    <a:p>
                      <a:pPr mar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Not Applicable</a:t>
                      </a: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Charging Data Request:</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Not Applicable</a:t>
                      </a:r>
                      <a:r>
                        <a:rPr lang="en-GB" altLang="zh-CN" sz="1200" kern="1200" dirty="0">
                          <a:solidFill>
                            <a:schemeClr val="dk1"/>
                          </a:solidFill>
                          <a:effectLst/>
                          <a:latin typeface="+mn-lt"/>
                          <a:ea typeface="+mn-ea"/>
                          <a:cs typeface="+mn-cs"/>
                        </a:rPr>
                        <a:t> </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b="1" u="sng" kern="1200" dirty="0">
                          <a:solidFill>
                            <a:schemeClr val="dk1"/>
                          </a:solidFill>
                          <a:effectLst/>
                          <a:latin typeface="+mn-lt"/>
                          <a:ea typeface="+mn-ea"/>
                          <a:cs typeface="+mn-cs"/>
                        </a:rPr>
                        <a:t>Charging Data Response:</a:t>
                      </a:r>
                    </a:p>
                    <a:p>
                      <a:pPr marL="176213"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 Not Applicable</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b="1" u="sng" kern="1200" dirty="0">
                          <a:solidFill>
                            <a:schemeClr val="dk1"/>
                          </a:solidFill>
                          <a:effectLst/>
                          <a:latin typeface="+mn-lt"/>
                          <a:ea typeface="+mn-ea"/>
                          <a:cs typeface="+mn-cs"/>
                        </a:rPr>
                        <a:t>CHF CDR</a:t>
                      </a:r>
                    </a:p>
                    <a:p>
                      <a:pPr marL="176213"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 Not Applicable</a:t>
                      </a: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32.291</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p>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32.298</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endParaRPr lang="zh-CN" altLang="en-US" sz="1200" kern="1200" dirty="0">
                        <a:solidFill>
                          <a:schemeClr val="dk1"/>
                        </a:solidFill>
                        <a:effectLst/>
                        <a:latin typeface="+mn-lt"/>
                        <a:ea typeface="+mn-ea"/>
                        <a:cs typeface="+mn-cs"/>
                      </a:endParaRPr>
                    </a:p>
                  </a:txBody>
                  <a:tcPr marL="66589" marR="66589" marT="0" marB="0"/>
                </a:tc>
                <a:tc>
                  <a:txBody>
                    <a:bodyPr/>
                    <a:lstStyle/>
                    <a:p>
                      <a:pPr marL="0" lvl="0" indent="0" algn="ctr" defTabSz="1219170" rtl="0" eaLnBrk="1" latinLnBrk="0" hangingPunct="1">
                        <a:spcAft>
                          <a:spcPts val="0"/>
                        </a:spcAft>
                        <a:buFont typeface="Wingdings" panose="05000000000000000000" pitchFamily="2" charset="2"/>
                        <a:buNone/>
                      </a:pPr>
                      <a:r>
                        <a:rPr lang="en-US" altLang="zh-CN" sz="1200" kern="1200" dirty="0">
                          <a:solidFill>
                            <a:schemeClr val="dk1"/>
                          </a:solidFill>
                          <a:effectLst/>
                          <a:latin typeface="+mn-lt"/>
                          <a:ea typeface="+mn-ea"/>
                          <a:cs typeface="+mn-cs"/>
                        </a:rPr>
                        <a:t>TS 28.202</a:t>
                      </a:r>
                      <a:endParaRPr lang="zh-CN" altLang="en-US" sz="1200" kern="1200" dirty="0">
                        <a:solidFill>
                          <a:schemeClr val="dk1"/>
                        </a:solidFill>
                        <a:effectLst/>
                        <a:latin typeface="+mn-lt"/>
                        <a:ea typeface="+mn-ea"/>
                        <a:cs typeface="+mn-cs"/>
                      </a:endParaRPr>
                    </a:p>
                  </a:txBody>
                  <a:tcPr marL="66589" marR="66589" marT="0" marB="0"/>
                </a:tc>
                <a:extLst>
                  <a:ext uri="{0D108BD9-81ED-4DB2-BD59-A6C34878D82A}">
                    <a16:rowId xmlns:a16="http://schemas.microsoft.com/office/drawing/2014/main" val="1780951111"/>
                  </a:ext>
                </a:extLst>
              </a:tr>
              <a:tr h="966123">
                <a:tc>
                  <a:txBody>
                    <a:bodyPr/>
                    <a:lstStyle/>
                    <a:p>
                      <a:pPr marL="0" algn="l" defTabSz="1219170" rtl="0" eaLnBrk="1" latinLnBrk="0" hangingPunct="1">
                        <a:spcAft>
                          <a:spcPts val="0"/>
                        </a:spcAft>
                      </a:pPr>
                      <a:r>
                        <a:rPr lang="en-US" altLang="zh-CN" sz="1200" b="1" kern="1200" dirty="0">
                          <a:solidFill>
                            <a:schemeClr val="lt1"/>
                          </a:solidFill>
                          <a:effectLst/>
                          <a:latin typeface="Arial" panose="020B0604020202020204" pitchFamily="34" charset="0"/>
                          <a:ea typeface="Times New Roman" panose="02020603050405020304" pitchFamily="18" charset="0"/>
                          <a:cs typeface="+mn-cs"/>
                        </a:rPr>
                        <a:t>NSACF</a:t>
                      </a:r>
                      <a:endParaRPr lang="zh-CN" altLang="en-US" sz="1200" b="1" kern="1200" dirty="0">
                        <a:solidFill>
                          <a:schemeClr val="lt1"/>
                        </a:solidFill>
                        <a:effectLst/>
                        <a:latin typeface="Arial" panose="020B0604020202020204" pitchFamily="34" charset="0"/>
                        <a:ea typeface="Times New Roman" panose="02020603050405020304" pitchFamily="18" charset="0"/>
                        <a:cs typeface="+mn-cs"/>
                      </a:endParaRPr>
                    </a:p>
                  </a:txBody>
                  <a:tcPr marL="66589" marR="66589" marT="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mn-lt"/>
                          <a:ea typeface="+mn-ea"/>
                          <a:cs typeface="+mn-cs"/>
                        </a:rPr>
                        <a:t> IEC, PEC, ECUR or </a:t>
                      </a:r>
                      <a:r>
                        <a:rPr lang="en-US" altLang="zh-CN" sz="1200" kern="1200" dirty="0">
                          <a:solidFill>
                            <a:schemeClr val="dk1"/>
                          </a:solidFill>
                          <a:effectLst/>
                          <a:highlight>
                            <a:srgbClr val="FFFF00"/>
                          </a:highlight>
                          <a:latin typeface="+mn-lt"/>
                          <a:ea typeface="+mn-ea"/>
                          <a:cs typeface="+mn-cs"/>
                        </a:rPr>
                        <a:t>SCUR</a:t>
                      </a:r>
                      <a:endParaRPr lang="zh-CN" altLang="en-US" sz="1200" kern="1200" dirty="0">
                        <a:solidFill>
                          <a:schemeClr val="dk1"/>
                        </a:solidFill>
                        <a:effectLst/>
                        <a:highlight>
                          <a:srgbClr val="FFFF00"/>
                        </a:highlight>
                        <a:latin typeface="+mn-lt"/>
                        <a:ea typeface="+mn-ea"/>
                        <a:cs typeface="+mn-cs"/>
                      </a:endParaRPr>
                    </a:p>
                  </a:txBody>
                  <a:tcPr marL="66589" marR="66589" marT="0" marB="0"/>
                </a:tc>
                <a:tc>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Not Applicable</a:t>
                      </a: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Charging Data Request:</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Trigger in the Request message</a:t>
                      </a:r>
                    </a:p>
                    <a:p>
                      <a:pPr marL="176213"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 Trigger in the </a:t>
                      </a:r>
                      <a:r>
                        <a:rPr lang="en-GB" altLang="zh-CN" sz="1200" kern="1200" dirty="0">
                          <a:solidFill>
                            <a:schemeClr val="dk1"/>
                          </a:solidFill>
                          <a:effectLst/>
                          <a:latin typeface="+mn-lt"/>
                          <a:ea typeface="+mn-ea"/>
                          <a:cs typeface="+mn-cs"/>
                        </a:rPr>
                        <a:t>Multiple Unit Usage </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b="1" u="sng" kern="1200" dirty="0">
                          <a:solidFill>
                            <a:schemeClr val="dk1"/>
                          </a:solidFill>
                          <a:effectLst/>
                          <a:latin typeface="+mn-lt"/>
                          <a:ea typeface="+mn-ea"/>
                          <a:cs typeface="+mn-cs"/>
                        </a:rPr>
                        <a:t>Charging Data Response:</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Trigger in the Response message</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Trigger in the </a:t>
                      </a:r>
                      <a:r>
                        <a:rPr lang="en-GB" altLang="zh-CN" sz="1200" kern="1200" dirty="0">
                          <a:solidFill>
                            <a:schemeClr val="dk1"/>
                          </a:solidFill>
                          <a:effectLst/>
                          <a:latin typeface="+mn-lt"/>
                          <a:ea typeface="+mn-ea"/>
                          <a:cs typeface="+mn-cs"/>
                        </a:rPr>
                        <a:t>Multiple Unit Information</a:t>
                      </a:r>
                      <a:endParaRPr lang="en-US" altLang="zh-CN" sz="1200" kern="1200" dirty="0">
                        <a:solidFill>
                          <a:schemeClr val="dk1"/>
                        </a:solidFill>
                        <a:effectLst/>
                        <a:latin typeface="+mn-lt"/>
                        <a:ea typeface="+mn-ea"/>
                        <a:cs typeface="+mn-cs"/>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b="1" u="sng" kern="1200" dirty="0">
                          <a:solidFill>
                            <a:schemeClr val="dk1"/>
                          </a:solidFill>
                          <a:effectLst/>
                          <a:latin typeface="+mn-lt"/>
                          <a:ea typeface="+mn-ea"/>
                          <a:cs typeface="+mn-cs"/>
                        </a:rPr>
                        <a:t>CHF CDR</a:t>
                      </a:r>
                    </a:p>
                    <a:p>
                      <a:pPr marL="176213"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Triggers in Message level</a:t>
                      </a:r>
                    </a:p>
                    <a:p>
                      <a:pPr marL="176213"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Trigger in the Used Unit Container</a:t>
                      </a:r>
                      <a:endParaRPr lang="zh-CN" altLang="en-US" sz="1200" kern="1200" dirty="0">
                        <a:solidFill>
                          <a:schemeClr val="dk1"/>
                        </a:solidFill>
                        <a:effectLst/>
                        <a:latin typeface="+mn-lt"/>
                        <a:ea typeface="+mn-ea"/>
                        <a:cs typeface="+mn-cs"/>
                      </a:endParaRP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32.291</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p>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32.298</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endParaRPr lang="zh-CN" altLang="en-US" sz="1200" kern="1200" dirty="0">
                        <a:solidFill>
                          <a:schemeClr val="dk1"/>
                        </a:solidFill>
                        <a:effectLst/>
                        <a:latin typeface="+mn-lt"/>
                        <a:ea typeface="+mn-ea"/>
                        <a:cs typeface="+mn-cs"/>
                      </a:endParaRPr>
                    </a:p>
                    <a:p>
                      <a:pPr marL="0" lvl="0" indent="0" algn="ctr" defTabSz="1219170" rtl="0" eaLnBrk="1" latinLnBrk="0" hangingPunct="1">
                        <a:spcAft>
                          <a:spcPts val="0"/>
                        </a:spcAft>
                        <a:buFont typeface="Wingdings" panose="05000000000000000000" pitchFamily="2" charset="2"/>
                        <a:buNone/>
                      </a:pPr>
                      <a:endParaRPr lang="zh-CN" altLang="en-US" sz="1200" kern="1200" dirty="0">
                        <a:solidFill>
                          <a:schemeClr val="dk1"/>
                        </a:solidFill>
                        <a:effectLst/>
                        <a:latin typeface="+mn-lt"/>
                        <a:ea typeface="+mn-ea"/>
                        <a:cs typeface="+mn-cs"/>
                      </a:endParaRPr>
                    </a:p>
                  </a:txBody>
                  <a:tcPr marL="66589" marR="66589" marT="0" marB="0"/>
                </a:tc>
                <a:tc>
                  <a:txBody>
                    <a:bodyPr/>
                    <a:lstStyle/>
                    <a:p>
                      <a:pPr marL="0" lvl="0" indent="0" algn="ctr" defTabSz="1219170" rtl="0" eaLnBrk="1" latinLnBrk="0" hangingPunct="1">
                        <a:spcAft>
                          <a:spcPts val="0"/>
                        </a:spcAft>
                        <a:buFont typeface="Wingdings" panose="05000000000000000000" pitchFamily="2" charset="2"/>
                        <a:buNone/>
                      </a:pPr>
                      <a:r>
                        <a:rPr lang="en-US" altLang="zh-CN" sz="1200" kern="1200" dirty="0">
                          <a:solidFill>
                            <a:schemeClr val="dk1"/>
                          </a:solidFill>
                          <a:effectLst/>
                          <a:latin typeface="+mn-lt"/>
                          <a:ea typeface="+mn-ea"/>
                          <a:cs typeface="+mn-cs"/>
                        </a:rPr>
                        <a:t>TS 28.203</a:t>
                      </a:r>
                    </a:p>
                    <a:p>
                      <a:pPr marL="0" lvl="0" indent="0" algn="ctr" defTabSz="1219170" rtl="0" eaLnBrk="1" latinLnBrk="0" hangingPunct="1">
                        <a:spcAft>
                          <a:spcPts val="0"/>
                        </a:spcAft>
                        <a:buFont typeface="Wingdings" panose="05000000000000000000" pitchFamily="2" charset="2"/>
                        <a:buNone/>
                      </a:pPr>
                      <a:r>
                        <a:rPr lang="en-US" altLang="zh-CN" sz="1200" kern="1200" dirty="0">
                          <a:solidFill>
                            <a:srgbClr val="FF0000"/>
                          </a:solidFill>
                          <a:effectLst/>
                          <a:latin typeface="+mn-lt"/>
                          <a:ea typeface="+mn-ea"/>
                          <a:cs typeface="+mn-cs"/>
                        </a:rPr>
                        <a:t>(Pending)</a:t>
                      </a:r>
                      <a:endParaRPr lang="zh-CN" altLang="en-US" sz="1200" kern="1200" dirty="0">
                        <a:solidFill>
                          <a:srgbClr val="FF0000"/>
                        </a:solidFill>
                        <a:effectLst/>
                        <a:latin typeface="+mn-lt"/>
                        <a:ea typeface="+mn-ea"/>
                        <a:cs typeface="+mn-cs"/>
                      </a:endParaRPr>
                    </a:p>
                    <a:p>
                      <a:pPr marL="0" lvl="0" indent="0" algn="ctr" defTabSz="1219170" rtl="0" eaLnBrk="1" latinLnBrk="0" hangingPunct="1">
                        <a:spcAft>
                          <a:spcPts val="0"/>
                        </a:spcAft>
                        <a:buFont typeface="Wingdings" panose="05000000000000000000" pitchFamily="2" charset="2"/>
                        <a:buNone/>
                      </a:pPr>
                      <a:endParaRPr lang="zh-CN" altLang="en-US" sz="1200" kern="1200" dirty="0">
                        <a:solidFill>
                          <a:schemeClr val="dk1"/>
                        </a:solidFill>
                        <a:effectLst/>
                        <a:latin typeface="+mn-lt"/>
                        <a:ea typeface="+mn-ea"/>
                        <a:cs typeface="+mn-cs"/>
                      </a:endParaRPr>
                    </a:p>
                  </a:txBody>
                  <a:tcPr marL="66589" marR="66589" marT="0" marB="0"/>
                </a:tc>
                <a:extLst>
                  <a:ext uri="{0D108BD9-81ED-4DB2-BD59-A6C34878D82A}">
                    <a16:rowId xmlns:a16="http://schemas.microsoft.com/office/drawing/2014/main" val="3607707686"/>
                  </a:ext>
                </a:extLst>
              </a:tr>
              <a:tr h="906824">
                <a:tc>
                  <a:txBody>
                    <a:bodyPr/>
                    <a:lstStyle/>
                    <a:p>
                      <a:pPr marL="0" algn="l" defTabSz="1219170" rtl="0" eaLnBrk="1" latinLnBrk="0" hangingPunct="1">
                        <a:spcAft>
                          <a:spcPts val="0"/>
                        </a:spcAft>
                      </a:pPr>
                      <a:r>
                        <a:rPr lang="en-US" altLang="zh-CN" sz="1200" b="1" kern="1200" dirty="0">
                          <a:solidFill>
                            <a:schemeClr val="lt1"/>
                          </a:solidFill>
                          <a:effectLst/>
                          <a:latin typeface="Arial" panose="020B0604020202020204" pitchFamily="34" charset="0"/>
                          <a:ea typeface="Times New Roman" panose="02020603050405020304" pitchFamily="18" charset="0"/>
                          <a:cs typeface="+mn-cs"/>
                        </a:rPr>
                        <a:t>NSAAA</a:t>
                      </a:r>
                      <a:endParaRPr lang="zh-CN" altLang="en-US" sz="1200" b="1" kern="1200" dirty="0">
                        <a:solidFill>
                          <a:schemeClr val="lt1"/>
                        </a:solidFill>
                        <a:effectLst/>
                        <a:latin typeface="Arial" panose="020B0604020202020204" pitchFamily="34" charset="0"/>
                        <a:ea typeface="Times New Roman" panose="02020603050405020304" pitchFamily="18" charset="0"/>
                        <a:cs typeface="+mn-cs"/>
                      </a:endParaRPr>
                    </a:p>
                  </a:txBody>
                  <a:tcPr marL="66589" marR="66589" marT="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mn-lt"/>
                          <a:ea typeface="+mn-ea"/>
                          <a:cs typeface="+mn-cs"/>
                        </a:rPr>
                        <a:t>IEC, PEC and ECUR</a:t>
                      </a:r>
                      <a:endParaRPr lang="zh-CN" altLang="en-US" sz="1200" kern="1200" dirty="0">
                        <a:solidFill>
                          <a:schemeClr val="dk1"/>
                        </a:solidFill>
                        <a:effectLst/>
                        <a:highlight>
                          <a:srgbClr val="FFFF00"/>
                        </a:highlight>
                        <a:latin typeface="+mn-lt"/>
                        <a:ea typeface="+mn-ea"/>
                        <a:cs typeface="+mn-cs"/>
                      </a:endParaRPr>
                    </a:p>
                  </a:txBody>
                  <a:tcPr marL="66589" marR="66589" marT="0" marB="0"/>
                </a:tc>
                <a:tc>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Not Applicable</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1200" kern="1200" dirty="0">
                        <a:solidFill>
                          <a:schemeClr val="dk1"/>
                        </a:solidFill>
                        <a:effectLst/>
                        <a:latin typeface="+mn-lt"/>
                        <a:ea typeface="+mn-ea"/>
                        <a:cs typeface="+mn-cs"/>
                      </a:endParaRP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Charging Data Request:</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Trigger in the Request message</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b="1" u="sng" kern="1200" dirty="0">
                          <a:solidFill>
                            <a:schemeClr val="dk1"/>
                          </a:solidFill>
                          <a:effectLst/>
                          <a:latin typeface="+mn-lt"/>
                          <a:ea typeface="+mn-ea"/>
                          <a:cs typeface="+mn-cs"/>
                        </a:rPr>
                        <a:t>Charging Data Response:</a:t>
                      </a:r>
                    </a:p>
                    <a:p>
                      <a:pPr marL="176213" marR="0" lvl="0" indent="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a:solidFill>
                            <a:schemeClr val="dk1"/>
                          </a:solidFill>
                          <a:effectLst/>
                          <a:latin typeface="+mn-lt"/>
                          <a:ea typeface="+mn-ea"/>
                          <a:cs typeface="+mn-cs"/>
                        </a:rPr>
                        <a:t> Not Applicable</a:t>
                      </a:r>
                    </a:p>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CHF CDR</a:t>
                      </a:r>
                    </a:p>
                    <a:p>
                      <a:pPr marL="176213" lvl="0" indent="0" algn="l" defTabSz="1219170" rtl="0" eaLnBrk="1" latinLnBrk="0" hangingPunct="1">
                        <a:spcAft>
                          <a:spcPts val="0"/>
                        </a:spcAft>
                        <a:buFont typeface="Arial" panose="020B0604020202020204" pitchFamily="34" charset="0"/>
                        <a:buChar char="•"/>
                      </a:pPr>
                      <a:r>
                        <a:rPr lang="en-US" altLang="zh-CN" sz="1200" kern="1200" dirty="0">
                          <a:solidFill>
                            <a:schemeClr val="dk1"/>
                          </a:solidFill>
                          <a:effectLst/>
                          <a:latin typeface="+mn-lt"/>
                          <a:ea typeface="+mn-ea"/>
                          <a:cs typeface="+mn-cs"/>
                        </a:rPr>
                        <a:t> ???</a:t>
                      </a:r>
                      <a:endParaRPr lang="zh-CN" altLang="en-US" sz="1200" kern="1200" dirty="0">
                        <a:solidFill>
                          <a:schemeClr val="dk1"/>
                        </a:solidFill>
                        <a:effectLst/>
                        <a:latin typeface="+mn-lt"/>
                        <a:ea typeface="+mn-ea"/>
                        <a:cs typeface="+mn-cs"/>
                      </a:endParaRPr>
                    </a:p>
                  </a:txBody>
                  <a:tcPr marL="66589" marR="66589" marT="0" marB="0"/>
                </a:tc>
                <a:tc>
                  <a:txBody>
                    <a:bodyPr/>
                    <a:lstStyle/>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32.291</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p>
                    <a:p>
                      <a:pPr marL="0" lvl="0" indent="0" algn="l" defTabSz="1219170" rtl="0" eaLnBrk="1" latinLnBrk="0" hangingPunct="1">
                        <a:spcAft>
                          <a:spcPts val="0"/>
                        </a:spcAft>
                        <a:buFont typeface="Arial" panose="020B0604020202020204" pitchFamily="34" charset="0"/>
                        <a:buNone/>
                      </a:pPr>
                      <a:r>
                        <a:rPr lang="en-US" altLang="zh-CN" sz="1200" b="1" u="sng" kern="1200" dirty="0">
                          <a:solidFill>
                            <a:schemeClr val="dk1"/>
                          </a:solidFill>
                          <a:effectLst/>
                          <a:latin typeface="+mn-lt"/>
                          <a:ea typeface="+mn-ea"/>
                          <a:cs typeface="+mn-cs"/>
                        </a:rPr>
                        <a:t>TS 32.298</a:t>
                      </a:r>
                    </a:p>
                    <a:p>
                      <a:pPr marL="0" lvl="0" indent="0" algn="l" defTabSz="1219170" rtl="0" eaLnBrk="1" latinLnBrk="0" hangingPunct="1">
                        <a:spcAft>
                          <a:spcPts val="0"/>
                        </a:spcAft>
                        <a:buFontTx/>
                        <a:buNone/>
                      </a:pPr>
                      <a:r>
                        <a:rPr lang="en-US" altLang="zh-CN" sz="1200" kern="1200" dirty="0">
                          <a:solidFill>
                            <a:schemeClr val="dk1"/>
                          </a:solidFill>
                          <a:effectLst/>
                          <a:latin typeface="+mn-lt"/>
                          <a:ea typeface="+mn-ea"/>
                          <a:cs typeface="+mn-cs"/>
                        </a:rPr>
                        <a:t>No</a:t>
                      </a:r>
                      <a:endParaRPr lang="zh-CN" altLang="en-US" sz="1200" kern="1200" dirty="0">
                        <a:solidFill>
                          <a:schemeClr val="dk1"/>
                        </a:solidFill>
                        <a:effectLst/>
                        <a:latin typeface="+mn-lt"/>
                        <a:ea typeface="+mn-ea"/>
                        <a:cs typeface="+mn-cs"/>
                      </a:endParaRPr>
                    </a:p>
                  </a:txBody>
                  <a:tcPr marL="66589" marR="66589" marT="0" marB="0"/>
                </a:tc>
                <a:tc>
                  <a:txBody>
                    <a:bodyPr/>
                    <a:lstStyle/>
                    <a:p>
                      <a:pPr marL="0" lvl="0" indent="0" algn="ctr" defTabSz="1219170" rtl="0" eaLnBrk="1" latinLnBrk="0" hangingPunct="1">
                        <a:spcAft>
                          <a:spcPts val="0"/>
                        </a:spcAft>
                        <a:buFont typeface="Wingdings" panose="05000000000000000000" pitchFamily="2" charset="2"/>
                        <a:buNone/>
                      </a:pPr>
                      <a:r>
                        <a:rPr lang="en-US" altLang="zh-CN" sz="1200" kern="1200" dirty="0">
                          <a:solidFill>
                            <a:schemeClr val="dk1"/>
                          </a:solidFill>
                          <a:effectLst/>
                          <a:latin typeface="+mn-lt"/>
                          <a:ea typeface="+mn-ea"/>
                          <a:cs typeface="+mn-cs"/>
                        </a:rPr>
                        <a:t>TS 28.204</a:t>
                      </a:r>
                    </a:p>
                    <a:p>
                      <a:pPr marL="0" lvl="0" indent="0" algn="ctr" defTabSz="1219170" rtl="0" eaLnBrk="1" latinLnBrk="0" hangingPunct="1">
                        <a:spcAft>
                          <a:spcPts val="0"/>
                        </a:spcAft>
                        <a:buFont typeface="Wingdings" panose="05000000000000000000" pitchFamily="2" charset="2"/>
                        <a:buNone/>
                      </a:pPr>
                      <a:r>
                        <a:rPr lang="en-US" altLang="zh-CN" sz="1200" kern="1200" dirty="0">
                          <a:solidFill>
                            <a:srgbClr val="FF0000"/>
                          </a:solidFill>
                          <a:effectLst/>
                          <a:latin typeface="+mn-lt"/>
                          <a:ea typeface="+mn-ea"/>
                          <a:cs typeface="+mn-cs"/>
                        </a:rPr>
                        <a:t>(Pending)</a:t>
                      </a:r>
                      <a:endParaRPr lang="zh-CN" altLang="en-US" sz="1200" kern="1200" dirty="0">
                        <a:solidFill>
                          <a:srgbClr val="FF0000"/>
                        </a:solidFill>
                        <a:effectLst/>
                        <a:latin typeface="+mn-lt"/>
                        <a:ea typeface="+mn-ea"/>
                        <a:cs typeface="+mn-cs"/>
                      </a:endParaRPr>
                    </a:p>
                  </a:txBody>
                  <a:tcPr marL="66589" marR="66589" marT="0" marB="0"/>
                </a:tc>
                <a:extLst>
                  <a:ext uri="{0D108BD9-81ED-4DB2-BD59-A6C34878D82A}">
                    <a16:rowId xmlns:a16="http://schemas.microsoft.com/office/drawing/2014/main" val="2016666865"/>
                  </a:ext>
                </a:extLst>
              </a:tr>
            </a:tbl>
          </a:graphicData>
        </a:graphic>
      </p:graphicFrame>
    </p:spTree>
    <p:extLst>
      <p:ext uri="{BB962C8B-B14F-4D97-AF65-F5344CB8AC3E}">
        <p14:creationId xmlns:p14="http://schemas.microsoft.com/office/powerpoint/2010/main" val="182212602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C9DDDE-120D-4C1D-98A5-68A276B9ECE9}"/>
              </a:ext>
            </a:extLst>
          </p:cNvPr>
          <p:cNvSpPr>
            <a:spLocks noGrp="1"/>
          </p:cNvSpPr>
          <p:nvPr>
            <p:ph type="title"/>
          </p:nvPr>
        </p:nvSpPr>
        <p:spPr>
          <a:xfrm>
            <a:off x="459012" y="281354"/>
            <a:ext cx="4832004" cy="609600"/>
          </a:xfrm>
        </p:spPr>
        <p:txBody>
          <a:bodyPr/>
          <a:lstStyle/>
          <a:p>
            <a:r>
              <a:rPr lang="en-US" altLang="zh-CN" dirty="0"/>
              <a:t>Suggestion (SA5-152)</a:t>
            </a:r>
            <a:endParaRPr lang="zh-CN" altLang="en-US" dirty="0"/>
          </a:p>
        </p:txBody>
      </p:sp>
      <p:sp>
        <p:nvSpPr>
          <p:cNvPr id="5" name="矩形 4">
            <a:extLst>
              <a:ext uri="{FF2B5EF4-FFF2-40B4-BE49-F238E27FC236}">
                <a16:creationId xmlns:a16="http://schemas.microsoft.com/office/drawing/2014/main" id="{484503AD-8130-43B6-9F7B-7979FDF1A77B}"/>
              </a:ext>
            </a:extLst>
          </p:cNvPr>
          <p:cNvSpPr/>
          <p:nvPr/>
        </p:nvSpPr>
        <p:spPr>
          <a:xfrm>
            <a:off x="411722" y="1005092"/>
            <a:ext cx="10034954" cy="1101840"/>
          </a:xfrm>
          <a:prstGeom prst="rect">
            <a:avLst/>
          </a:prstGeom>
        </p:spPr>
        <p:txBody>
          <a:bodyPr wrap="square">
            <a:spAutoFit/>
          </a:bodyPr>
          <a:lstStyle/>
          <a:p>
            <a:pPr marL="449263" lvl="0" indent="-449263">
              <a:spcBef>
                <a:spcPct val="20000"/>
              </a:spcBef>
              <a:buBlip>
                <a:blip r:embed="rId2"/>
              </a:buBlip>
            </a:pPr>
            <a:r>
              <a:rPr lang="en-US" altLang="zh-CN" sz="1800" kern="0" dirty="0">
                <a:solidFill>
                  <a:prstClr val="black"/>
                </a:solidFill>
                <a:latin typeface="Calibri"/>
              </a:rPr>
              <a:t>Charging Data Request</a:t>
            </a:r>
          </a:p>
          <a:p>
            <a:pPr marL="803275" lvl="1" indent="-354013">
              <a:spcBef>
                <a:spcPct val="20000"/>
              </a:spcBef>
              <a:buClr>
                <a:srgbClr val="C00000"/>
              </a:buClr>
              <a:buBlip>
                <a:blip r:embed="rId3"/>
              </a:buBlip>
            </a:pPr>
            <a:r>
              <a:rPr lang="en-US" altLang="zh-CN" sz="1400" dirty="0">
                <a:latin typeface="+mn-lt"/>
              </a:rPr>
              <a:t>Triggers used for the </a:t>
            </a:r>
            <a:r>
              <a:rPr lang="en-US" altLang="zh-CN" sz="1400" dirty="0">
                <a:solidFill>
                  <a:srgbClr val="FF0000"/>
                </a:solidFill>
                <a:latin typeface="+mn-lt"/>
              </a:rPr>
              <a:t>IEC, PEC, ECUR </a:t>
            </a:r>
            <a:r>
              <a:rPr lang="en-US" altLang="zh-CN" sz="1400" dirty="0">
                <a:latin typeface="+mn-lt"/>
              </a:rPr>
              <a:t>charging scenarios </a:t>
            </a:r>
            <a:r>
              <a:rPr lang="en-US" altLang="zh-CN" sz="1400" dirty="0">
                <a:solidFill>
                  <a:srgbClr val="FF0000"/>
                </a:solidFill>
                <a:latin typeface="+mn-lt"/>
              </a:rPr>
              <a:t>should not </a:t>
            </a:r>
            <a:r>
              <a:rPr lang="en-US" altLang="zh-CN" sz="1400" dirty="0">
                <a:latin typeface="+mn-lt"/>
              </a:rPr>
              <a:t>be reported in the Charging Data Request, the special charging information already can provide the Reasons for triggers. </a:t>
            </a:r>
          </a:p>
          <a:p>
            <a:pPr marL="803275" lvl="1" indent="-354013">
              <a:spcBef>
                <a:spcPct val="20000"/>
              </a:spcBef>
              <a:buClr>
                <a:srgbClr val="C00000"/>
              </a:buClr>
              <a:buBlip>
                <a:blip r:embed="rId3"/>
              </a:buBlip>
            </a:pPr>
            <a:r>
              <a:rPr lang="en-US" altLang="zh-CN" sz="1400" dirty="0">
                <a:latin typeface="+mn-lt"/>
              </a:rPr>
              <a:t>Triggers used for the </a:t>
            </a:r>
            <a:r>
              <a:rPr lang="en-US" altLang="zh-CN" sz="1400" dirty="0">
                <a:solidFill>
                  <a:srgbClr val="FF0000"/>
                </a:solidFill>
                <a:latin typeface="+mn-lt"/>
              </a:rPr>
              <a:t>SCUR </a:t>
            </a:r>
            <a:r>
              <a:rPr lang="en-US" altLang="zh-CN" sz="1400" dirty="0">
                <a:latin typeface="+mn-lt"/>
              </a:rPr>
              <a:t>charging scenarios </a:t>
            </a:r>
            <a:r>
              <a:rPr lang="en-US" altLang="zh-CN" sz="1400" dirty="0">
                <a:solidFill>
                  <a:srgbClr val="FF0000"/>
                </a:solidFill>
                <a:latin typeface="+mn-lt"/>
              </a:rPr>
              <a:t>should</a:t>
            </a:r>
            <a:r>
              <a:rPr lang="en-US" altLang="zh-CN" sz="1400" dirty="0">
                <a:latin typeface="+mn-lt"/>
              </a:rPr>
              <a:t> be reported in the Charging Data Request.</a:t>
            </a:r>
          </a:p>
        </p:txBody>
      </p:sp>
      <p:sp>
        <p:nvSpPr>
          <p:cNvPr id="6" name="矩形 5">
            <a:extLst>
              <a:ext uri="{FF2B5EF4-FFF2-40B4-BE49-F238E27FC236}">
                <a16:creationId xmlns:a16="http://schemas.microsoft.com/office/drawing/2014/main" id="{105C6DBD-84DC-4378-B4FB-51A9AC49FC00}"/>
              </a:ext>
            </a:extLst>
          </p:cNvPr>
          <p:cNvSpPr/>
          <p:nvPr/>
        </p:nvSpPr>
        <p:spPr>
          <a:xfrm>
            <a:off x="407880" y="2109284"/>
            <a:ext cx="11087068" cy="2781018"/>
          </a:xfrm>
          <a:prstGeom prst="rect">
            <a:avLst/>
          </a:prstGeom>
        </p:spPr>
        <p:txBody>
          <a:bodyPr wrap="square">
            <a:spAutoFit/>
          </a:bodyPr>
          <a:lstStyle/>
          <a:p>
            <a:pPr marL="449263" lvl="0" indent="-449263">
              <a:spcBef>
                <a:spcPct val="20000"/>
              </a:spcBef>
              <a:buBlip>
                <a:blip r:embed="rId2"/>
              </a:buBlip>
            </a:pPr>
            <a:r>
              <a:rPr lang="en-US" altLang="zh-CN" sz="1800" kern="0" dirty="0">
                <a:solidFill>
                  <a:prstClr val="black"/>
                </a:solidFill>
                <a:latin typeface="Calibri"/>
              </a:rPr>
              <a:t>Charging Data Response</a:t>
            </a:r>
          </a:p>
          <a:p>
            <a:pPr marL="803275" lvl="1" indent="-354013">
              <a:lnSpc>
                <a:spcPct val="114000"/>
              </a:lnSpc>
              <a:spcBef>
                <a:spcPct val="20000"/>
              </a:spcBef>
              <a:buClr>
                <a:srgbClr val="C00000"/>
              </a:buClr>
              <a:buBlip>
                <a:blip r:embed="rId3"/>
              </a:buBlip>
            </a:pPr>
            <a:r>
              <a:rPr lang="en-US" altLang="zh-CN" sz="1400" dirty="0">
                <a:latin typeface="+mn-lt"/>
              </a:rPr>
              <a:t>Triggers used for the </a:t>
            </a:r>
            <a:r>
              <a:rPr lang="en-US" altLang="zh-CN" sz="1400" dirty="0">
                <a:solidFill>
                  <a:srgbClr val="FF0000"/>
                </a:solidFill>
                <a:latin typeface="+mn-lt"/>
              </a:rPr>
              <a:t>IEC, PEC, ECUR </a:t>
            </a:r>
            <a:r>
              <a:rPr lang="en-US" altLang="zh-CN" sz="1400" dirty="0">
                <a:latin typeface="+mn-lt"/>
              </a:rPr>
              <a:t>charging scenarios </a:t>
            </a:r>
            <a:r>
              <a:rPr lang="en-US" altLang="zh-CN" sz="1400" dirty="0">
                <a:solidFill>
                  <a:srgbClr val="FF0000"/>
                </a:solidFill>
                <a:latin typeface="+mn-lt"/>
              </a:rPr>
              <a:t>should not </a:t>
            </a:r>
            <a:r>
              <a:rPr lang="en-US" altLang="zh-CN" sz="1400" dirty="0">
                <a:latin typeface="+mn-lt"/>
              </a:rPr>
              <a:t>be included in the Charging Data Response.  </a:t>
            </a:r>
            <a:r>
              <a:rPr lang="en-US" altLang="zh-CN" sz="1400" dirty="0">
                <a:highlight>
                  <a:srgbClr val="FFFF00"/>
                </a:highlight>
                <a:latin typeface="+mn-lt"/>
              </a:rPr>
              <a:t>The trigger setting for IEC, PEC, ECUR from CHF (disable/enable the triggers) can be done by Charging profile Mechanism (Pending, FFS).</a:t>
            </a:r>
          </a:p>
          <a:p>
            <a:pPr marL="1077913" lvl="3" indent="-273050">
              <a:lnSpc>
                <a:spcPct val="114000"/>
              </a:lnSpc>
              <a:spcBef>
                <a:spcPct val="20000"/>
              </a:spcBef>
              <a:buClr>
                <a:srgbClr val="C00000"/>
              </a:buClr>
              <a:buFont typeface="Arial" panose="020B0604020202020204" pitchFamily="34" charset="0"/>
              <a:buChar char="•"/>
            </a:pPr>
            <a:r>
              <a:rPr lang="en-US" altLang="zh-CN" sz="1400" dirty="0">
                <a:latin typeface="+mn-lt"/>
              </a:rPr>
              <a:t>Remove the Common Trigger in the charging data request </a:t>
            </a:r>
            <a:r>
              <a:rPr lang="en-US" altLang="zh-CN" sz="1400" dirty="0">
                <a:solidFill>
                  <a:srgbClr val="0070C0"/>
                </a:solidFill>
                <a:latin typeface="+mn-lt"/>
              </a:rPr>
              <a:t>(Rel-18 CR 32.256 Update on Triggers for AMF charging) </a:t>
            </a:r>
          </a:p>
          <a:p>
            <a:pPr marL="803275" lvl="1" indent="-354013">
              <a:lnSpc>
                <a:spcPct val="114000"/>
              </a:lnSpc>
              <a:spcBef>
                <a:spcPct val="20000"/>
              </a:spcBef>
              <a:buClr>
                <a:srgbClr val="C00000"/>
              </a:buClr>
              <a:buBlip>
                <a:blip r:embed="rId3"/>
              </a:buBlip>
            </a:pPr>
            <a:r>
              <a:rPr lang="en-US" altLang="zh-CN" sz="1400" dirty="0">
                <a:latin typeface="+mn-lt"/>
              </a:rPr>
              <a:t>Triggers used for the </a:t>
            </a:r>
            <a:r>
              <a:rPr lang="en-US" altLang="zh-CN" sz="1400" dirty="0">
                <a:solidFill>
                  <a:srgbClr val="FF0000"/>
                </a:solidFill>
                <a:latin typeface="+mn-lt"/>
              </a:rPr>
              <a:t>SCUR</a:t>
            </a:r>
            <a:r>
              <a:rPr lang="en-US" altLang="zh-CN" sz="1400" dirty="0">
                <a:latin typeface="+mn-lt"/>
              </a:rPr>
              <a:t> charging scenarios </a:t>
            </a:r>
            <a:r>
              <a:rPr lang="en-US" altLang="zh-CN" sz="1400" dirty="0">
                <a:solidFill>
                  <a:srgbClr val="FF0000"/>
                </a:solidFill>
                <a:latin typeface="+mn-lt"/>
              </a:rPr>
              <a:t>should</a:t>
            </a:r>
            <a:r>
              <a:rPr lang="en-US" altLang="zh-CN" sz="1400" dirty="0">
                <a:latin typeface="+mn-lt"/>
              </a:rPr>
              <a:t> be reported in the Charging Data Request. The trigger setting for SCUR from CHF (change the triggers category,  disable/enable the triggers) can be done by “Trigger” filed in the charging data response. </a:t>
            </a:r>
          </a:p>
          <a:p>
            <a:pPr marL="1077913" lvl="3" indent="-273050">
              <a:lnSpc>
                <a:spcPct val="114000"/>
              </a:lnSpc>
              <a:spcBef>
                <a:spcPct val="20000"/>
              </a:spcBef>
              <a:buClr>
                <a:srgbClr val="C00000"/>
              </a:buClr>
              <a:buFont typeface="Arial" panose="020B0604020202020204" pitchFamily="34" charset="0"/>
              <a:buChar char="•"/>
            </a:pPr>
            <a:r>
              <a:rPr lang="en-US" altLang="zh-CN" sz="1400" dirty="0">
                <a:latin typeface="+mn-lt"/>
              </a:rPr>
              <a:t>Option 1 :  Reuse the Common Trigger and </a:t>
            </a:r>
            <a:r>
              <a:rPr lang="en-US" altLang="zh-CN" sz="1400" dirty="0" err="1">
                <a:latin typeface="+mn-lt"/>
              </a:rPr>
              <a:t>TriggerType</a:t>
            </a:r>
            <a:r>
              <a:rPr lang="en-US" altLang="zh-CN" sz="1400" dirty="0">
                <a:latin typeface="+mn-lt"/>
              </a:rPr>
              <a:t> attributes.  The </a:t>
            </a:r>
            <a:r>
              <a:rPr lang="en-US" altLang="zh-CN" sz="1400" dirty="0" err="1">
                <a:latin typeface="+mn-lt"/>
              </a:rPr>
              <a:t>TriggerType</a:t>
            </a:r>
            <a:r>
              <a:rPr lang="en-US" altLang="zh-CN" sz="1400" dirty="0">
                <a:latin typeface="+mn-lt"/>
              </a:rPr>
              <a:t> is used for all NF SCUR charging scenarios. </a:t>
            </a:r>
            <a:r>
              <a:rPr lang="en-US" altLang="zh-CN" sz="1400" dirty="0">
                <a:solidFill>
                  <a:srgbClr val="0070C0"/>
                </a:solidFill>
                <a:latin typeface="+mn-lt"/>
              </a:rPr>
              <a:t>(Rel-18 CR 32.291 Update the Trigger Type for IMS Charging) </a:t>
            </a:r>
          </a:p>
          <a:p>
            <a:pPr marL="1077913" lvl="3" indent="-273050">
              <a:lnSpc>
                <a:spcPct val="114000"/>
              </a:lnSpc>
              <a:spcBef>
                <a:spcPct val="20000"/>
              </a:spcBef>
              <a:buClr>
                <a:srgbClr val="C00000"/>
              </a:buClr>
              <a:buFont typeface="Arial" panose="020B0604020202020204" pitchFamily="34" charset="0"/>
              <a:buChar char="•"/>
            </a:pPr>
            <a:r>
              <a:rPr lang="en-US" altLang="zh-CN" sz="1400" dirty="0">
                <a:latin typeface="+mn-lt"/>
              </a:rPr>
              <a:t>Option 2:   The corresponding common Trigger and </a:t>
            </a:r>
            <a:r>
              <a:rPr lang="en-US" altLang="zh-CN" sz="1400" dirty="0" err="1">
                <a:latin typeface="+mn-lt"/>
              </a:rPr>
              <a:t>TriggerType</a:t>
            </a:r>
            <a:r>
              <a:rPr lang="en-US" altLang="zh-CN" sz="1400" dirty="0">
                <a:latin typeface="+mn-lt"/>
              </a:rPr>
              <a:t> are only used for the SMF trigger. For other NF SCUR charging scenarios,  The common trigger is not applicable, the special triggers should be added. </a:t>
            </a:r>
            <a:r>
              <a:rPr lang="en-US" altLang="zh-CN" sz="1400" dirty="0">
                <a:solidFill>
                  <a:srgbClr val="0070C0"/>
                </a:solidFill>
                <a:latin typeface="+mn-lt"/>
              </a:rPr>
              <a:t>(Rel-18 CR 32.260 Update on Triggers for IMS charging) </a:t>
            </a:r>
          </a:p>
        </p:txBody>
      </p:sp>
      <p:sp>
        <p:nvSpPr>
          <p:cNvPr id="7" name="矩形 6">
            <a:extLst>
              <a:ext uri="{FF2B5EF4-FFF2-40B4-BE49-F238E27FC236}">
                <a16:creationId xmlns:a16="http://schemas.microsoft.com/office/drawing/2014/main" id="{BD7EF95A-78CD-4D98-96E1-15E10676CD5B}"/>
              </a:ext>
            </a:extLst>
          </p:cNvPr>
          <p:cNvSpPr/>
          <p:nvPr/>
        </p:nvSpPr>
        <p:spPr>
          <a:xfrm>
            <a:off x="477141" y="5097524"/>
            <a:ext cx="11113073" cy="886397"/>
          </a:xfrm>
          <a:prstGeom prst="rect">
            <a:avLst/>
          </a:prstGeom>
        </p:spPr>
        <p:txBody>
          <a:bodyPr wrap="square">
            <a:spAutoFit/>
          </a:bodyPr>
          <a:lstStyle/>
          <a:p>
            <a:pPr marL="449263" lvl="0" indent="-449263">
              <a:spcBef>
                <a:spcPct val="20000"/>
              </a:spcBef>
              <a:buBlip>
                <a:blip r:embed="rId2"/>
              </a:buBlip>
            </a:pPr>
            <a:r>
              <a:rPr lang="en-US" altLang="zh-CN" sz="1800" kern="0" dirty="0">
                <a:solidFill>
                  <a:prstClr val="black"/>
                </a:solidFill>
                <a:latin typeface="Calibri"/>
              </a:rPr>
              <a:t>CHF CDR</a:t>
            </a:r>
          </a:p>
          <a:p>
            <a:pPr marL="803275" lvl="1" indent="-354013">
              <a:spcBef>
                <a:spcPct val="20000"/>
              </a:spcBef>
              <a:buClr>
                <a:srgbClr val="C00000"/>
              </a:buClr>
              <a:buBlip>
                <a:blip r:embed="rId3"/>
              </a:buBlip>
            </a:pPr>
            <a:r>
              <a:rPr lang="en-US" altLang="zh-CN" sz="1400" dirty="0">
                <a:latin typeface="+mn-lt"/>
              </a:rPr>
              <a:t>Triggers used for the </a:t>
            </a:r>
            <a:r>
              <a:rPr lang="en-US" altLang="zh-CN" sz="1400" dirty="0">
                <a:solidFill>
                  <a:srgbClr val="FF0000"/>
                </a:solidFill>
                <a:latin typeface="+mn-lt"/>
              </a:rPr>
              <a:t>IEC, PEC, ECUR </a:t>
            </a:r>
            <a:r>
              <a:rPr lang="en-US" altLang="zh-CN" sz="1400" dirty="0">
                <a:latin typeface="+mn-lt"/>
              </a:rPr>
              <a:t>charging scenarios </a:t>
            </a:r>
            <a:r>
              <a:rPr lang="en-US" altLang="zh-CN" sz="1400" dirty="0">
                <a:solidFill>
                  <a:srgbClr val="FF0000"/>
                </a:solidFill>
                <a:latin typeface="+mn-lt"/>
              </a:rPr>
              <a:t>should not </a:t>
            </a:r>
            <a:r>
              <a:rPr lang="en-US" altLang="zh-CN" sz="1400" dirty="0">
                <a:latin typeface="+mn-lt"/>
              </a:rPr>
              <a:t>be covered in the CHF CDR. </a:t>
            </a:r>
          </a:p>
          <a:p>
            <a:pPr marL="803275" lvl="1" indent="-354013">
              <a:spcBef>
                <a:spcPct val="20000"/>
              </a:spcBef>
              <a:buClr>
                <a:srgbClr val="C00000"/>
              </a:buClr>
              <a:buBlip>
                <a:blip r:embed="rId3"/>
              </a:buBlip>
            </a:pPr>
            <a:r>
              <a:rPr lang="en-US" altLang="zh-CN" sz="1400" dirty="0">
                <a:latin typeface="+mn-lt"/>
              </a:rPr>
              <a:t>Triggers used for the </a:t>
            </a:r>
            <a:r>
              <a:rPr lang="en-US" altLang="zh-CN" sz="1400" dirty="0">
                <a:solidFill>
                  <a:srgbClr val="FF0000"/>
                </a:solidFill>
                <a:latin typeface="+mn-lt"/>
              </a:rPr>
              <a:t>SCUR </a:t>
            </a:r>
            <a:r>
              <a:rPr lang="en-US" altLang="zh-CN" sz="1400" dirty="0">
                <a:latin typeface="+mn-lt"/>
              </a:rPr>
              <a:t>charging scenarios </a:t>
            </a:r>
            <a:r>
              <a:rPr lang="en-US" altLang="zh-CN" sz="1400" dirty="0">
                <a:solidFill>
                  <a:srgbClr val="FF0000"/>
                </a:solidFill>
                <a:latin typeface="+mn-lt"/>
              </a:rPr>
              <a:t>should</a:t>
            </a:r>
            <a:r>
              <a:rPr lang="en-US" altLang="zh-CN" sz="1400" dirty="0">
                <a:latin typeface="+mn-lt"/>
              </a:rPr>
              <a:t> be covered in the CHF CDR. </a:t>
            </a:r>
            <a:r>
              <a:rPr lang="en-US" altLang="zh-CN" sz="1400" dirty="0">
                <a:solidFill>
                  <a:srgbClr val="0070C0"/>
                </a:solidFill>
                <a:latin typeface="+mn-lt"/>
              </a:rPr>
              <a:t>(Rel-18 CR 32.260 Update on Triggers for IMS charging)</a:t>
            </a:r>
          </a:p>
        </p:txBody>
      </p:sp>
    </p:spTree>
    <p:extLst>
      <p:ext uri="{BB962C8B-B14F-4D97-AF65-F5344CB8AC3E}">
        <p14:creationId xmlns:p14="http://schemas.microsoft.com/office/powerpoint/2010/main" val="131323674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F70B58-A03E-4C46-9F22-102F0608935F}"/>
              </a:ext>
            </a:extLst>
          </p:cNvPr>
          <p:cNvSpPr>
            <a:spLocks noGrp="1"/>
          </p:cNvSpPr>
          <p:nvPr>
            <p:ph type="title"/>
          </p:nvPr>
        </p:nvSpPr>
        <p:spPr/>
        <p:txBody>
          <a:bodyPr/>
          <a:lstStyle/>
          <a:p>
            <a:r>
              <a:rPr lang="en-US" altLang="zh-CN" dirty="0"/>
              <a:t>Rel-18 CR 32.256 Update on Triggers for AMF charging</a:t>
            </a:r>
            <a:endParaRPr lang="zh-CN" altLang="en-US" dirty="0"/>
          </a:p>
        </p:txBody>
      </p:sp>
      <p:pic>
        <p:nvPicPr>
          <p:cNvPr id="4" name="图片 3">
            <a:extLst>
              <a:ext uri="{FF2B5EF4-FFF2-40B4-BE49-F238E27FC236}">
                <a16:creationId xmlns:a16="http://schemas.microsoft.com/office/drawing/2014/main" id="{EFB9C43A-4441-4E9D-B9FE-621E4B3B9037}"/>
              </a:ext>
            </a:extLst>
          </p:cNvPr>
          <p:cNvPicPr>
            <a:picLocks noChangeAspect="1"/>
          </p:cNvPicPr>
          <p:nvPr/>
        </p:nvPicPr>
        <p:blipFill>
          <a:blip r:embed="rId2"/>
          <a:stretch>
            <a:fillRect/>
          </a:stretch>
        </p:blipFill>
        <p:spPr>
          <a:xfrm>
            <a:off x="1074701" y="1698072"/>
            <a:ext cx="3807692" cy="4556745"/>
          </a:xfrm>
          <a:prstGeom prst="rect">
            <a:avLst/>
          </a:prstGeom>
        </p:spPr>
      </p:pic>
      <p:pic>
        <p:nvPicPr>
          <p:cNvPr id="5" name="图片 4">
            <a:extLst>
              <a:ext uri="{FF2B5EF4-FFF2-40B4-BE49-F238E27FC236}">
                <a16:creationId xmlns:a16="http://schemas.microsoft.com/office/drawing/2014/main" id="{5D1BE5A1-ECB7-484C-904C-619B72A4F653}"/>
              </a:ext>
            </a:extLst>
          </p:cNvPr>
          <p:cNvPicPr>
            <a:picLocks noChangeAspect="1"/>
          </p:cNvPicPr>
          <p:nvPr/>
        </p:nvPicPr>
        <p:blipFill>
          <a:blip r:embed="rId3"/>
          <a:stretch>
            <a:fillRect/>
          </a:stretch>
        </p:blipFill>
        <p:spPr>
          <a:xfrm>
            <a:off x="5193733" y="1591025"/>
            <a:ext cx="6439787" cy="4583272"/>
          </a:xfrm>
          <a:prstGeom prst="rect">
            <a:avLst/>
          </a:prstGeom>
        </p:spPr>
      </p:pic>
      <p:sp>
        <p:nvSpPr>
          <p:cNvPr id="6" name="矩形 5">
            <a:extLst>
              <a:ext uri="{FF2B5EF4-FFF2-40B4-BE49-F238E27FC236}">
                <a16:creationId xmlns:a16="http://schemas.microsoft.com/office/drawing/2014/main" id="{919D30A7-5B08-4494-ABDA-C120A6166BEE}"/>
              </a:ext>
            </a:extLst>
          </p:cNvPr>
          <p:cNvSpPr/>
          <p:nvPr/>
        </p:nvSpPr>
        <p:spPr>
          <a:xfrm>
            <a:off x="547078" y="1268754"/>
            <a:ext cx="6144952" cy="369332"/>
          </a:xfrm>
          <a:prstGeom prst="rect">
            <a:avLst/>
          </a:prstGeom>
        </p:spPr>
        <p:txBody>
          <a:bodyPr wrap="none">
            <a:spAutoFit/>
          </a:bodyPr>
          <a:lstStyle/>
          <a:p>
            <a:pPr marL="449263" indent="-449263">
              <a:spcBef>
                <a:spcPct val="20000"/>
              </a:spcBef>
              <a:buBlip>
                <a:blip r:embed="rId4"/>
              </a:buBlip>
            </a:pPr>
            <a:r>
              <a:rPr lang="en-US" altLang="zh-CN" sz="1800" kern="0" dirty="0">
                <a:solidFill>
                  <a:prstClr val="black"/>
                </a:solidFill>
                <a:latin typeface="Calibri"/>
              </a:rPr>
              <a:t>Remove the Common Trigger in the charging data request </a:t>
            </a:r>
            <a:endParaRPr lang="zh-CN" altLang="en-US" sz="1800" kern="0" dirty="0">
              <a:solidFill>
                <a:prstClr val="black"/>
              </a:solidFill>
              <a:latin typeface="Calibri"/>
            </a:endParaRPr>
          </a:p>
        </p:txBody>
      </p:sp>
      <p:sp>
        <p:nvSpPr>
          <p:cNvPr id="7" name="矩形 6">
            <a:extLst>
              <a:ext uri="{FF2B5EF4-FFF2-40B4-BE49-F238E27FC236}">
                <a16:creationId xmlns:a16="http://schemas.microsoft.com/office/drawing/2014/main" id="{4A0CDD83-9EC5-4ABD-9AAD-62CA70431ED6}"/>
              </a:ext>
            </a:extLst>
          </p:cNvPr>
          <p:cNvSpPr/>
          <p:nvPr/>
        </p:nvSpPr>
        <p:spPr bwMode="auto">
          <a:xfrm>
            <a:off x="956345" y="4347315"/>
            <a:ext cx="4169328" cy="426021"/>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8" name="矩形 7">
            <a:extLst>
              <a:ext uri="{FF2B5EF4-FFF2-40B4-BE49-F238E27FC236}">
                <a16:creationId xmlns:a16="http://schemas.microsoft.com/office/drawing/2014/main" id="{1FFB2070-ABB5-4060-9B1E-8ACC1BEAB7DE}"/>
              </a:ext>
            </a:extLst>
          </p:cNvPr>
          <p:cNvSpPr/>
          <p:nvPr/>
        </p:nvSpPr>
        <p:spPr bwMode="auto">
          <a:xfrm>
            <a:off x="5051569" y="3425924"/>
            <a:ext cx="6625905" cy="483346"/>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729417205"/>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BF982D-92A9-4F09-8D82-733DCF26E8F0}"/>
              </a:ext>
            </a:extLst>
          </p:cNvPr>
          <p:cNvSpPr>
            <a:spLocks noGrp="1"/>
          </p:cNvSpPr>
          <p:nvPr>
            <p:ph type="title"/>
          </p:nvPr>
        </p:nvSpPr>
        <p:spPr/>
        <p:txBody>
          <a:bodyPr/>
          <a:lstStyle/>
          <a:p>
            <a:r>
              <a:rPr lang="en-US" altLang="zh-CN" dirty="0"/>
              <a:t>Rel-18 CR 32.291 Update the Trigger Type for IMS Charging</a:t>
            </a:r>
            <a:endParaRPr lang="zh-CN" altLang="en-US" dirty="0"/>
          </a:p>
        </p:txBody>
      </p:sp>
      <p:pic>
        <p:nvPicPr>
          <p:cNvPr id="4" name="图片 3">
            <a:extLst>
              <a:ext uri="{FF2B5EF4-FFF2-40B4-BE49-F238E27FC236}">
                <a16:creationId xmlns:a16="http://schemas.microsoft.com/office/drawing/2014/main" id="{571B84C5-E735-48BA-AE30-6873C03139E0}"/>
              </a:ext>
            </a:extLst>
          </p:cNvPr>
          <p:cNvPicPr>
            <a:picLocks noChangeAspect="1"/>
          </p:cNvPicPr>
          <p:nvPr/>
        </p:nvPicPr>
        <p:blipFill>
          <a:blip r:embed="rId2"/>
          <a:stretch>
            <a:fillRect/>
          </a:stretch>
        </p:blipFill>
        <p:spPr>
          <a:xfrm>
            <a:off x="7850666" y="1601245"/>
            <a:ext cx="3709363" cy="4610801"/>
          </a:xfrm>
          <a:prstGeom prst="rect">
            <a:avLst/>
          </a:prstGeom>
        </p:spPr>
      </p:pic>
      <p:pic>
        <p:nvPicPr>
          <p:cNvPr id="5" name="图片 4">
            <a:extLst>
              <a:ext uri="{FF2B5EF4-FFF2-40B4-BE49-F238E27FC236}">
                <a16:creationId xmlns:a16="http://schemas.microsoft.com/office/drawing/2014/main" id="{732BBF3C-4AD3-4B1D-B663-89F9C7561F24}"/>
              </a:ext>
            </a:extLst>
          </p:cNvPr>
          <p:cNvPicPr>
            <a:picLocks noChangeAspect="1"/>
          </p:cNvPicPr>
          <p:nvPr/>
        </p:nvPicPr>
        <p:blipFill>
          <a:blip r:embed="rId3"/>
          <a:stretch>
            <a:fillRect/>
          </a:stretch>
        </p:blipFill>
        <p:spPr>
          <a:xfrm>
            <a:off x="3701880" y="1625568"/>
            <a:ext cx="3734926" cy="4565506"/>
          </a:xfrm>
          <a:prstGeom prst="rect">
            <a:avLst/>
          </a:prstGeom>
        </p:spPr>
      </p:pic>
      <p:sp>
        <p:nvSpPr>
          <p:cNvPr id="6" name="矩形 5">
            <a:extLst>
              <a:ext uri="{FF2B5EF4-FFF2-40B4-BE49-F238E27FC236}">
                <a16:creationId xmlns:a16="http://schemas.microsoft.com/office/drawing/2014/main" id="{7E311957-B5B1-4B9D-AB56-3CEC5C3D3983}"/>
              </a:ext>
            </a:extLst>
          </p:cNvPr>
          <p:cNvSpPr/>
          <p:nvPr/>
        </p:nvSpPr>
        <p:spPr>
          <a:xfrm>
            <a:off x="0" y="2270940"/>
            <a:ext cx="3478636" cy="3588675"/>
          </a:xfrm>
          <a:prstGeom prst="rect">
            <a:avLst/>
          </a:prstGeom>
        </p:spPr>
        <p:txBody>
          <a:bodyPr wrap="square">
            <a:spAutoFit/>
          </a:bodyPr>
          <a:lstStyle/>
          <a:p>
            <a:pPr marL="803275" lvl="1" indent="-354013">
              <a:spcBef>
                <a:spcPct val="20000"/>
              </a:spcBef>
              <a:buClr>
                <a:srgbClr val="C00000"/>
              </a:buClr>
              <a:buBlip>
                <a:blip r:embed="rId4"/>
              </a:buBlip>
            </a:pPr>
            <a:r>
              <a:rPr lang="en-US" altLang="zh-CN" sz="1600" dirty="0">
                <a:latin typeface="+mn-lt"/>
              </a:rPr>
              <a:t>In the service description of </a:t>
            </a:r>
            <a:r>
              <a:rPr lang="en-US" altLang="zh-CN" sz="1600" dirty="0" err="1">
                <a:latin typeface="+mn-lt"/>
              </a:rPr>
              <a:t>Nchf_ConvergedCharging</a:t>
            </a:r>
            <a:r>
              <a:rPr lang="en-US" altLang="zh-CN" sz="1600" dirty="0">
                <a:latin typeface="+mn-lt"/>
              </a:rPr>
              <a:t>, how to record the triggers used for </a:t>
            </a:r>
            <a:r>
              <a:rPr lang="en-US" altLang="zh-CN" sz="1600" dirty="0">
                <a:highlight>
                  <a:srgbClr val="FFFF00"/>
                </a:highlight>
                <a:latin typeface="+mn-lt"/>
              </a:rPr>
              <a:t>IMS SCUR </a:t>
            </a:r>
            <a:r>
              <a:rPr lang="en-US" altLang="zh-CN" sz="1600" dirty="0">
                <a:latin typeface="+mn-lt"/>
              </a:rPr>
              <a:t>charging scenario in the </a:t>
            </a:r>
            <a:r>
              <a:rPr lang="en-US" altLang="zh-CN" sz="1600" dirty="0" err="1">
                <a:latin typeface="+mn-lt"/>
              </a:rPr>
              <a:t>Nchf_Convergedcharging</a:t>
            </a:r>
            <a:r>
              <a:rPr lang="en-US" altLang="zh-CN" sz="1600" dirty="0">
                <a:latin typeface="+mn-lt"/>
              </a:rPr>
              <a:t> is missing.</a:t>
            </a:r>
          </a:p>
          <a:p>
            <a:pPr marL="803275" lvl="1" indent="-354013">
              <a:spcBef>
                <a:spcPct val="20000"/>
              </a:spcBef>
              <a:buClr>
                <a:srgbClr val="C00000"/>
              </a:buClr>
              <a:buBlip>
                <a:blip r:embed="rId4"/>
              </a:buBlip>
            </a:pPr>
            <a:r>
              <a:rPr lang="en-US" altLang="zh-CN" sz="1600" dirty="0">
                <a:latin typeface="+mn-lt"/>
              </a:rPr>
              <a:t>To keep alignment with the triggers specified in the IMS service specifications TS 32.260, the corresponding trigger types in the Open API should be added for IMS Node.</a:t>
            </a:r>
          </a:p>
        </p:txBody>
      </p:sp>
      <p:sp>
        <p:nvSpPr>
          <p:cNvPr id="7" name="矩形 6">
            <a:extLst>
              <a:ext uri="{FF2B5EF4-FFF2-40B4-BE49-F238E27FC236}">
                <a16:creationId xmlns:a16="http://schemas.microsoft.com/office/drawing/2014/main" id="{C5EEFB9C-92D7-494C-9734-51072131B4E2}"/>
              </a:ext>
            </a:extLst>
          </p:cNvPr>
          <p:cNvSpPr/>
          <p:nvPr/>
        </p:nvSpPr>
        <p:spPr>
          <a:xfrm>
            <a:off x="121348" y="1612703"/>
            <a:ext cx="3477530" cy="646331"/>
          </a:xfrm>
          <a:prstGeom prst="rect">
            <a:avLst/>
          </a:prstGeom>
        </p:spPr>
        <p:txBody>
          <a:bodyPr wrap="square">
            <a:spAutoFit/>
          </a:bodyPr>
          <a:lstStyle/>
          <a:p>
            <a:pPr marL="449263" indent="-449263">
              <a:spcBef>
                <a:spcPct val="20000"/>
              </a:spcBef>
              <a:buBlip>
                <a:blip r:embed="rId5"/>
              </a:buBlip>
            </a:pPr>
            <a:r>
              <a:rPr lang="en-US" altLang="zh-CN" sz="1800" kern="0" dirty="0">
                <a:solidFill>
                  <a:prstClr val="black"/>
                </a:solidFill>
                <a:latin typeface="Calibri"/>
              </a:rPr>
              <a:t>Reuse the Common Trigger and </a:t>
            </a:r>
            <a:r>
              <a:rPr lang="en-US" altLang="zh-CN" sz="1800" kern="0" dirty="0" err="1">
                <a:solidFill>
                  <a:prstClr val="black"/>
                </a:solidFill>
                <a:latin typeface="Calibri"/>
              </a:rPr>
              <a:t>TriggerType</a:t>
            </a:r>
            <a:r>
              <a:rPr lang="en-US" altLang="zh-CN" sz="1800" kern="0" dirty="0">
                <a:solidFill>
                  <a:prstClr val="black"/>
                </a:solidFill>
                <a:latin typeface="Calibri"/>
              </a:rPr>
              <a:t> attributes</a:t>
            </a:r>
            <a:endParaRPr lang="zh-CN" altLang="en-US" sz="1800" kern="0" dirty="0">
              <a:solidFill>
                <a:prstClr val="black"/>
              </a:solidFill>
              <a:latin typeface="Calibri"/>
            </a:endParaRPr>
          </a:p>
        </p:txBody>
      </p:sp>
    </p:spTree>
    <p:extLst>
      <p:ext uri="{BB962C8B-B14F-4D97-AF65-F5344CB8AC3E}">
        <p14:creationId xmlns:p14="http://schemas.microsoft.com/office/powerpoint/2010/main" val="2787095083"/>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BF982D-92A9-4F09-8D82-733DCF26E8F0}"/>
              </a:ext>
            </a:extLst>
          </p:cNvPr>
          <p:cNvSpPr>
            <a:spLocks noGrp="1"/>
          </p:cNvSpPr>
          <p:nvPr>
            <p:ph type="title"/>
          </p:nvPr>
        </p:nvSpPr>
        <p:spPr/>
        <p:txBody>
          <a:bodyPr/>
          <a:lstStyle/>
          <a:p>
            <a:r>
              <a:rPr lang="en-US" altLang="zh-CN" dirty="0"/>
              <a:t>Rel-18 CR 32.260 Update on Triggers for IMS charging--- Triggers</a:t>
            </a:r>
            <a:endParaRPr lang="zh-CN" altLang="en-US" dirty="0"/>
          </a:p>
        </p:txBody>
      </p:sp>
      <p:pic>
        <p:nvPicPr>
          <p:cNvPr id="4" name="图片 3">
            <a:extLst>
              <a:ext uri="{FF2B5EF4-FFF2-40B4-BE49-F238E27FC236}">
                <a16:creationId xmlns:a16="http://schemas.microsoft.com/office/drawing/2014/main" id="{C70F6D48-8887-4014-B17F-D066CEC3B413}"/>
              </a:ext>
            </a:extLst>
          </p:cNvPr>
          <p:cNvPicPr>
            <a:picLocks noChangeAspect="1"/>
          </p:cNvPicPr>
          <p:nvPr/>
        </p:nvPicPr>
        <p:blipFill>
          <a:blip r:embed="rId2"/>
          <a:stretch>
            <a:fillRect/>
          </a:stretch>
        </p:blipFill>
        <p:spPr>
          <a:xfrm>
            <a:off x="598327" y="1891202"/>
            <a:ext cx="5081020" cy="4319579"/>
          </a:xfrm>
          <a:prstGeom prst="rect">
            <a:avLst/>
          </a:prstGeom>
        </p:spPr>
      </p:pic>
      <p:pic>
        <p:nvPicPr>
          <p:cNvPr id="5" name="图片 4">
            <a:extLst>
              <a:ext uri="{FF2B5EF4-FFF2-40B4-BE49-F238E27FC236}">
                <a16:creationId xmlns:a16="http://schemas.microsoft.com/office/drawing/2014/main" id="{FAE64897-C481-453C-BAC9-C2DEE288160B}"/>
              </a:ext>
            </a:extLst>
          </p:cNvPr>
          <p:cNvPicPr>
            <a:picLocks noChangeAspect="1"/>
          </p:cNvPicPr>
          <p:nvPr/>
        </p:nvPicPr>
        <p:blipFill>
          <a:blip r:embed="rId3"/>
          <a:stretch>
            <a:fillRect/>
          </a:stretch>
        </p:blipFill>
        <p:spPr>
          <a:xfrm>
            <a:off x="5946003" y="1915507"/>
            <a:ext cx="5572081" cy="4238035"/>
          </a:xfrm>
          <a:prstGeom prst="rect">
            <a:avLst/>
          </a:prstGeom>
        </p:spPr>
      </p:pic>
      <p:sp>
        <p:nvSpPr>
          <p:cNvPr id="6" name="矩形 5">
            <a:extLst>
              <a:ext uri="{FF2B5EF4-FFF2-40B4-BE49-F238E27FC236}">
                <a16:creationId xmlns:a16="http://schemas.microsoft.com/office/drawing/2014/main" id="{F5892FCD-4FAF-41C4-A60A-5304B72A0E51}"/>
              </a:ext>
            </a:extLst>
          </p:cNvPr>
          <p:cNvSpPr/>
          <p:nvPr/>
        </p:nvSpPr>
        <p:spPr>
          <a:xfrm>
            <a:off x="497746" y="1377757"/>
            <a:ext cx="11490121" cy="369332"/>
          </a:xfrm>
          <a:prstGeom prst="rect">
            <a:avLst/>
          </a:prstGeom>
        </p:spPr>
        <p:txBody>
          <a:bodyPr wrap="square">
            <a:spAutoFit/>
          </a:bodyPr>
          <a:lstStyle/>
          <a:p>
            <a:pPr marL="449263" indent="-449263">
              <a:spcBef>
                <a:spcPct val="20000"/>
              </a:spcBef>
              <a:buBlip>
                <a:blip r:embed="rId4"/>
              </a:buBlip>
            </a:pPr>
            <a:r>
              <a:rPr lang="en-US" altLang="zh-CN" sz="1800" kern="0" dirty="0">
                <a:solidFill>
                  <a:prstClr val="black"/>
                </a:solidFill>
                <a:latin typeface="Calibri"/>
              </a:rPr>
              <a:t>For other NF SCUR charging scenarios,  The common trigger is not applicable, the special triggers should be added.</a:t>
            </a:r>
            <a:endParaRPr lang="zh-CN" altLang="en-US" sz="1800" kern="0" dirty="0">
              <a:solidFill>
                <a:prstClr val="black"/>
              </a:solidFill>
              <a:latin typeface="Calibri"/>
            </a:endParaRPr>
          </a:p>
        </p:txBody>
      </p:sp>
      <p:sp>
        <p:nvSpPr>
          <p:cNvPr id="7" name="矩形 6">
            <a:extLst>
              <a:ext uri="{FF2B5EF4-FFF2-40B4-BE49-F238E27FC236}">
                <a16:creationId xmlns:a16="http://schemas.microsoft.com/office/drawing/2014/main" id="{E9E8952A-EF09-4978-A7BE-BBF5FF001C9F}"/>
              </a:ext>
            </a:extLst>
          </p:cNvPr>
          <p:cNvSpPr/>
          <p:nvPr/>
        </p:nvSpPr>
        <p:spPr bwMode="auto">
          <a:xfrm>
            <a:off x="654341" y="4892599"/>
            <a:ext cx="5058562" cy="325353"/>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8" name="矩形 7">
            <a:extLst>
              <a:ext uri="{FF2B5EF4-FFF2-40B4-BE49-F238E27FC236}">
                <a16:creationId xmlns:a16="http://schemas.microsoft.com/office/drawing/2014/main" id="{D2240CE1-3082-414F-A35E-460F66CC438C}"/>
              </a:ext>
            </a:extLst>
          </p:cNvPr>
          <p:cNvSpPr/>
          <p:nvPr/>
        </p:nvSpPr>
        <p:spPr bwMode="auto">
          <a:xfrm>
            <a:off x="6301530" y="4273212"/>
            <a:ext cx="5058562" cy="325353"/>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83087966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80A640-0510-41A8-BFEB-0E455AC7D55E}"/>
              </a:ext>
            </a:extLst>
          </p:cNvPr>
          <p:cNvSpPr>
            <a:spLocks noGrp="1"/>
          </p:cNvSpPr>
          <p:nvPr>
            <p:ph type="title"/>
          </p:nvPr>
        </p:nvSpPr>
        <p:spPr>
          <a:xfrm>
            <a:off x="-269753" y="-115277"/>
            <a:ext cx="10843968" cy="1143000"/>
          </a:xfrm>
        </p:spPr>
        <p:txBody>
          <a:bodyPr/>
          <a:lstStyle/>
          <a:p>
            <a:r>
              <a:rPr lang="en-US" altLang="zh-CN" dirty="0"/>
              <a:t>The triggers in Charging Data Message Stage2 </a:t>
            </a:r>
            <a:endParaRPr lang="zh-CN" altLang="en-US" dirty="0"/>
          </a:p>
        </p:txBody>
      </p:sp>
      <p:sp>
        <p:nvSpPr>
          <p:cNvPr id="4" name="矩形 3">
            <a:extLst>
              <a:ext uri="{FF2B5EF4-FFF2-40B4-BE49-F238E27FC236}">
                <a16:creationId xmlns:a16="http://schemas.microsoft.com/office/drawing/2014/main" id="{1829A426-3372-41D8-8A1C-F8A8DEAD20F3}"/>
              </a:ext>
            </a:extLst>
          </p:cNvPr>
          <p:cNvSpPr/>
          <p:nvPr/>
        </p:nvSpPr>
        <p:spPr>
          <a:xfrm>
            <a:off x="59868" y="739183"/>
            <a:ext cx="8500808" cy="1434239"/>
          </a:xfrm>
          <a:prstGeom prst="rect">
            <a:avLst/>
          </a:prstGeom>
        </p:spPr>
        <p:txBody>
          <a:bodyPr wrap="square">
            <a:spAutoFit/>
          </a:bodyPr>
          <a:lstStyle/>
          <a:p>
            <a:pPr marL="449263" lvl="0" indent="-449263">
              <a:spcBef>
                <a:spcPct val="20000"/>
              </a:spcBef>
              <a:buBlip>
                <a:blip r:embed="rId2"/>
              </a:buBlip>
            </a:pPr>
            <a:r>
              <a:rPr lang="en-US" altLang="zh-CN" sz="2000" kern="0" dirty="0">
                <a:solidFill>
                  <a:prstClr val="black"/>
                </a:solidFill>
                <a:latin typeface="Calibri"/>
                <a:cs typeface="+mn-cs"/>
              </a:rPr>
              <a:t>Triggers in the charging Stage 2</a:t>
            </a:r>
          </a:p>
          <a:p>
            <a:pPr marL="898525" lvl="1" indent="-449263">
              <a:spcBef>
                <a:spcPct val="20000"/>
              </a:spcBef>
              <a:buClr>
                <a:srgbClr val="C00000"/>
              </a:buClr>
              <a:buBlip>
                <a:blip r:embed="rId3"/>
              </a:buBlip>
            </a:pPr>
            <a:r>
              <a:rPr lang="en-US" altLang="zh-CN" sz="1400" dirty="0">
                <a:latin typeface="+mn-lt"/>
              </a:rPr>
              <a:t>TS 32.255: SMF triggers for PDU session, quota management.</a:t>
            </a:r>
          </a:p>
          <a:p>
            <a:pPr marL="898525" lvl="1" indent="-449263">
              <a:spcBef>
                <a:spcPct val="20000"/>
              </a:spcBef>
              <a:buClr>
                <a:srgbClr val="C00000"/>
              </a:buClr>
              <a:buBlip>
                <a:blip r:embed="rId3"/>
              </a:buBlip>
            </a:pPr>
            <a:r>
              <a:rPr lang="en-US" altLang="zh-CN" sz="1400" dirty="0">
                <a:latin typeface="+mn-lt"/>
              </a:rPr>
              <a:t>TS 32.254: NEF triggers for API invocation/notification.</a:t>
            </a:r>
          </a:p>
          <a:p>
            <a:pPr marL="898525" lvl="1" indent="-449263">
              <a:spcBef>
                <a:spcPct val="20000"/>
              </a:spcBef>
              <a:buClr>
                <a:srgbClr val="C00000"/>
              </a:buClr>
              <a:buBlip>
                <a:blip r:embed="rId3"/>
              </a:buBlip>
            </a:pPr>
            <a:r>
              <a:rPr lang="en-US" altLang="zh-CN" sz="1400" dirty="0">
                <a:latin typeface="+mn-lt"/>
              </a:rPr>
              <a:t>TS 32.256: AMF triggers for registration, location, N2 connection…</a:t>
            </a:r>
          </a:p>
          <a:p>
            <a:pPr marL="898525" lvl="1" indent="-449263">
              <a:spcBef>
                <a:spcPct val="20000"/>
              </a:spcBef>
              <a:buClr>
                <a:srgbClr val="C00000"/>
              </a:buClr>
              <a:buBlip>
                <a:blip r:embed="rId3"/>
              </a:buBlip>
            </a:pPr>
            <a:r>
              <a:rPr lang="en-US" altLang="zh-CN" sz="1400" dirty="0">
                <a:latin typeface="+mn-lt"/>
              </a:rPr>
              <a:t>…. SMSF, Prose charging trigger, Network slice charging trigger</a:t>
            </a:r>
          </a:p>
        </p:txBody>
      </p:sp>
      <p:pic>
        <p:nvPicPr>
          <p:cNvPr id="5" name="图片 4">
            <a:extLst>
              <a:ext uri="{FF2B5EF4-FFF2-40B4-BE49-F238E27FC236}">
                <a16:creationId xmlns:a16="http://schemas.microsoft.com/office/drawing/2014/main" id="{5BDA6F92-A27A-49AD-A39B-A542289D39D8}"/>
              </a:ext>
            </a:extLst>
          </p:cNvPr>
          <p:cNvPicPr>
            <a:picLocks noChangeAspect="1"/>
          </p:cNvPicPr>
          <p:nvPr/>
        </p:nvPicPr>
        <p:blipFill>
          <a:blip r:embed="rId4"/>
          <a:stretch>
            <a:fillRect/>
          </a:stretch>
        </p:blipFill>
        <p:spPr>
          <a:xfrm>
            <a:off x="96895" y="2159311"/>
            <a:ext cx="3676416" cy="3045734"/>
          </a:xfrm>
          <a:prstGeom prst="rect">
            <a:avLst/>
          </a:prstGeom>
        </p:spPr>
      </p:pic>
      <p:pic>
        <p:nvPicPr>
          <p:cNvPr id="6" name="图片 5">
            <a:extLst>
              <a:ext uri="{FF2B5EF4-FFF2-40B4-BE49-F238E27FC236}">
                <a16:creationId xmlns:a16="http://schemas.microsoft.com/office/drawing/2014/main" id="{A43029EE-F6C6-4BE7-AC26-3979F5D798B7}"/>
              </a:ext>
            </a:extLst>
          </p:cNvPr>
          <p:cNvPicPr>
            <a:picLocks noChangeAspect="1"/>
          </p:cNvPicPr>
          <p:nvPr/>
        </p:nvPicPr>
        <p:blipFill>
          <a:blip r:embed="rId5"/>
          <a:stretch>
            <a:fillRect/>
          </a:stretch>
        </p:blipFill>
        <p:spPr>
          <a:xfrm>
            <a:off x="3867028" y="4128026"/>
            <a:ext cx="4346941" cy="2249315"/>
          </a:xfrm>
          <a:prstGeom prst="rect">
            <a:avLst/>
          </a:prstGeom>
        </p:spPr>
      </p:pic>
      <p:pic>
        <p:nvPicPr>
          <p:cNvPr id="7" name="图片 6">
            <a:extLst>
              <a:ext uri="{FF2B5EF4-FFF2-40B4-BE49-F238E27FC236}">
                <a16:creationId xmlns:a16="http://schemas.microsoft.com/office/drawing/2014/main" id="{27D15729-B9F0-4F94-A41D-DE957101BEF0}"/>
              </a:ext>
            </a:extLst>
          </p:cNvPr>
          <p:cNvPicPr>
            <a:picLocks noChangeAspect="1"/>
          </p:cNvPicPr>
          <p:nvPr/>
        </p:nvPicPr>
        <p:blipFill>
          <a:blip r:embed="rId6"/>
          <a:stretch>
            <a:fillRect/>
          </a:stretch>
        </p:blipFill>
        <p:spPr>
          <a:xfrm>
            <a:off x="3845413" y="2247147"/>
            <a:ext cx="4365827" cy="1824668"/>
          </a:xfrm>
          <a:prstGeom prst="rect">
            <a:avLst/>
          </a:prstGeom>
        </p:spPr>
      </p:pic>
      <p:pic>
        <p:nvPicPr>
          <p:cNvPr id="8" name="图片 7">
            <a:extLst>
              <a:ext uri="{FF2B5EF4-FFF2-40B4-BE49-F238E27FC236}">
                <a16:creationId xmlns:a16="http://schemas.microsoft.com/office/drawing/2014/main" id="{9623040E-43C1-4EAC-8D01-8B04D05B46A1}"/>
              </a:ext>
            </a:extLst>
          </p:cNvPr>
          <p:cNvPicPr>
            <a:picLocks noChangeAspect="1"/>
          </p:cNvPicPr>
          <p:nvPr/>
        </p:nvPicPr>
        <p:blipFill>
          <a:blip r:embed="rId7"/>
          <a:stretch>
            <a:fillRect/>
          </a:stretch>
        </p:blipFill>
        <p:spPr>
          <a:xfrm>
            <a:off x="8314226" y="4055102"/>
            <a:ext cx="3401035" cy="2308440"/>
          </a:xfrm>
          <a:prstGeom prst="rect">
            <a:avLst/>
          </a:prstGeom>
        </p:spPr>
      </p:pic>
      <p:pic>
        <p:nvPicPr>
          <p:cNvPr id="9" name="图片 8">
            <a:extLst>
              <a:ext uri="{FF2B5EF4-FFF2-40B4-BE49-F238E27FC236}">
                <a16:creationId xmlns:a16="http://schemas.microsoft.com/office/drawing/2014/main" id="{84B6851C-09F5-4DC0-B32C-BFB0563068D5}"/>
              </a:ext>
            </a:extLst>
          </p:cNvPr>
          <p:cNvPicPr>
            <a:picLocks noChangeAspect="1"/>
          </p:cNvPicPr>
          <p:nvPr/>
        </p:nvPicPr>
        <p:blipFill>
          <a:blip r:embed="rId8"/>
          <a:stretch>
            <a:fillRect/>
          </a:stretch>
        </p:blipFill>
        <p:spPr>
          <a:xfrm>
            <a:off x="8297129" y="1260156"/>
            <a:ext cx="3425947" cy="2771307"/>
          </a:xfrm>
          <a:prstGeom prst="rect">
            <a:avLst/>
          </a:prstGeom>
        </p:spPr>
      </p:pic>
      <p:sp>
        <p:nvSpPr>
          <p:cNvPr id="10" name="矩形 9">
            <a:extLst>
              <a:ext uri="{FF2B5EF4-FFF2-40B4-BE49-F238E27FC236}">
                <a16:creationId xmlns:a16="http://schemas.microsoft.com/office/drawing/2014/main" id="{445233E3-BCF1-4512-8B04-76A84A9CCFFD}"/>
              </a:ext>
            </a:extLst>
          </p:cNvPr>
          <p:cNvSpPr/>
          <p:nvPr/>
        </p:nvSpPr>
        <p:spPr bwMode="auto">
          <a:xfrm>
            <a:off x="3915508" y="3813907"/>
            <a:ext cx="4251569" cy="242277"/>
          </a:xfrm>
          <a:prstGeom prst="rect">
            <a:avLst/>
          </a:prstGeom>
          <a:noFill/>
          <a:ln w="285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1" name="矩形 10">
            <a:extLst>
              <a:ext uri="{FF2B5EF4-FFF2-40B4-BE49-F238E27FC236}">
                <a16:creationId xmlns:a16="http://schemas.microsoft.com/office/drawing/2014/main" id="{66F3BB20-AA43-4388-848B-8FB236B424D7}"/>
              </a:ext>
            </a:extLst>
          </p:cNvPr>
          <p:cNvSpPr/>
          <p:nvPr/>
        </p:nvSpPr>
        <p:spPr bwMode="auto">
          <a:xfrm>
            <a:off x="3903785" y="4384431"/>
            <a:ext cx="949569" cy="1969477"/>
          </a:xfrm>
          <a:prstGeom prst="rect">
            <a:avLst/>
          </a:prstGeom>
          <a:noFill/>
          <a:ln w="285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2" name="矩形 11">
            <a:extLst>
              <a:ext uri="{FF2B5EF4-FFF2-40B4-BE49-F238E27FC236}">
                <a16:creationId xmlns:a16="http://schemas.microsoft.com/office/drawing/2014/main" id="{3BCAAD82-BA62-4284-BBA0-D4A20DEAF26F}"/>
              </a:ext>
            </a:extLst>
          </p:cNvPr>
          <p:cNvSpPr/>
          <p:nvPr/>
        </p:nvSpPr>
        <p:spPr bwMode="auto">
          <a:xfrm>
            <a:off x="8385909" y="4228122"/>
            <a:ext cx="703384" cy="2102340"/>
          </a:xfrm>
          <a:prstGeom prst="rect">
            <a:avLst/>
          </a:prstGeom>
          <a:noFill/>
          <a:ln w="2857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3" name="矩形 12">
            <a:extLst>
              <a:ext uri="{FF2B5EF4-FFF2-40B4-BE49-F238E27FC236}">
                <a16:creationId xmlns:a16="http://schemas.microsoft.com/office/drawing/2014/main" id="{86142D97-603A-4CFA-830F-8FBFE5B8595A}"/>
              </a:ext>
            </a:extLst>
          </p:cNvPr>
          <p:cNvSpPr/>
          <p:nvPr/>
        </p:nvSpPr>
        <p:spPr bwMode="auto">
          <a:xfrm>
            <a:off x="8342924" y="3724029"/>
            <a:ext cx="3341076" cy="293079"/>
          </a:xfrm>
          <a:prstGeom prst="rect">
            <a:avLst/>
          </a:prstGeom>
          <a:noFill/>
          <a:ln w="2857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4" name="矩形 13">
            <a:extLst>
              <a:ext uri="{FF2B5EF4-FFF2-40B4-BE49-F238E27FC236}">
                <a16:creationId xmlns:a16="http://schemas.microsoft.com/office/drawing/2014/main" id="{BDB77ED6-9103-41C9-831B-FAF8573839D9}"/>
              </a:ext>
            </a:extLst>
          </p:cNvPr>
          <p:cNvSpPr/>
          <p:nvPr/>
        </p:nvSpPr>
        <p:spPr bwMode="auto">
          <a:xfrm>
            <a:off x="148493" y="4189046"/>
            <a:ext cx="3571630" cy="238370"/>
          </a:xfrm>
          <a:prstGeom prst="rect">
            <a:avLst/>
          </a:prstGeom>
          <a:noFill/>
          <a:ln w="28575"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pic>
        <p:nvPicPr>
          <p:cNvPr id="15" name="图片 14">
            <a:extLst>
              <a:ext uri="{FF2B5EF4-FFF2-40B4-BE49-F238E27FC236}">
                <a16:creationId xmlns:a16="http://schemas.microsoft.com/office/drawing/2014/main" id="{7CB11F6C-732D-487D-8A04-C0C9173EEBC7}"/>
              </a:ext>
            </a:extLst>
          </p:cNvPr>
          <p:cNvPicPr>
            <a:picLocks noChangeAspect="1"/>
          </p:cNvPicPr>
          <p:nvPr/>
        </p:nvPicPr>
        <p:blipFill>
          <a:blip r:embed="rId9"/>
          <a:stretch>
            <a:fillRect/>
          </a:stretch>
        </p:blipFill>
        <p:spPr>
          <a:xfrm>
            <a:off x="147149" y="5251216"/>
            <a:ext cx="3619865" cy="1114169"/>
          </a:xfrm>
          <a:prstGeom prst="rect">
            <a:avLst/>
          </a:prstGeom>
        </p:spPr>
      </p:pic>
      <p:sp>
        <p:nvSpPr>
          <p:cNvPr id="16" name="矩形 15">
            <a:extLst>
              <a:ext uri="{FF2B5EF4-FFF2-40B4-BE49-F238E27FC236}">
                <a16:creationId xmlns:a16="http://schemas.microsoft.com/office/drawing/2014/main" id="{FF687354-9DD4-443F-A118-4FEFF9C63D55}"/>
              </a:ext>
            </a:extLst>
          </p:cNvPr>
          <p:cNvSpPr/>
          <p:nvPr/>
        </p:nvSpPr>
        <p:spPr bwMode="auto">
          <a:xfrm>
            <a:off x="175848" y="5412154"/>
            <a:ext cx="527538" cy="941754"/>
          </a:xfrm>
          <a:prstGeom prst="rect">
            <a:avLst/>
          </a:prstGeom>
          <a:noFill/>
          <a:ln w="28575"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7" name="矩形 16">
            <a:extLst>
              <a:ext uri="{FF2B5EF4-FFF2-40B4-BE49-F238E27FC236}">
                <a16:creationId xmlns:a16="http://schemas.microsoft.com/office/drawing/2014/main" id="{85A7F667-BF70-4412-824C-46752B8D58DE}"/>
              </a:ext>
            </a:extLst>
          </p:cNvPr>
          <p:cNvSpPr/>
          <p:nvPr/>
        </p:nvSpPr>
        <p:spPr bwMode="auto">
          <a:xfrm>
            <a:off x="160216" y="4865077"/>
            <a:ext cx="3571630" cy="238370"/>
          </a:xfrm>
          <a:prstGeom prst="rect">
            <a:avLst/>
          </a:prstGeom>
          <a:noFill/>
          <a:ln w="28575"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8" name="箭头: 下弧形 17">
            <a:extLst>
              <a:ext uri="{FF2B5EF4-FFF2-40B4-BE49-F238E27FC236}">
                <a16:creationId xmlns:a16="http://schemas.microsoft.com/office/drawing/2014/main" id="{4C540BAF-7B1E-4EA2-B648-42F9E7BB1D90}"/>
              </a:ext>
            </a:extLst>
          </p:cNvPr>
          <p:cNvSpPr/>
          <p:nvPr/>
        </p:nvSpPr>
        <p:spPr bwMode="auto">
          <a:xfrm rot="5400000">
            <a:off x="23647" y="4737538"/>
            <a:ext cx="1001110" cy="370490"/>
          </a:xfrm>
          <a:prstGeom prst="curvedUpArrow">
            <a:avLst>
              <a:gd name="adj1" fmla="val 25000"/>
              <a:gd name="adj2" fmla="val 50000"/>
              <a:gd name="adj3" fmla="val 25000"/>
            </a:avLst>
          </a:prstGeom>
          <a:solidFill>
            <a:srgbClr val="7030A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0" name="箭头: 下弧形 19">
            <a:extLst>
              <a:ext uri="{FF2B5EF4-FFF2-40B4-BE49-F238E27FC236}">
                <a16:creationId xmlns:a16="http://schemas.microsoft.com/office/drawing/2014/main" id="{0C2F665B-6FCF-43D5-80A5-ED70C50435AC}"/>
              </a:ext>
            </a:extLst>
          </p:cNvPr>
          <p:cNvSpPr/>
          <p:nvPr/>
        </p:nvSpPr>
        <p:spPr bwMode="auto">
          <a:xfrm rot="5400000">
            <a:off x="3829706" y="4347343"/>
            <a:ext cx="903889" cy="302170"/>
          </a:xfrm>
          <a:prstGeom prst="curvedUpArrow">
            <a:avLst>
              <a:gd name="adj1" fmla="val 25000"/>
              <a:gd name="adj2" fmla="val 56418"/>
              <a:gd name="adj3" fmla="val 20745"/>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1" name="箭头: 下弧形 20">
            <a:extLst>
              <a:ext uri="{FF2B5EF4-FFF2-40B4-BE49-F238E27FC236}">
                <a16:creationId xmlns:a16="http://schemas.microsoft.com/office/drawing/2014/main" id="{A4746EDC-8496-4D3D-8CD0-986448086E87}"/>
              </a:ext>
            </a:extLst>
          </p:cNvPr>
          <p:cNvSpPr/>
          <p:nvPr/>
        </p:nvSpPr>
        <p:spPr bwMode="auto">
          <a:xfrm rot="5400000">
            <a:off x="7794734" y="4255380"/>
            <a:ext cx="909145" cy="244366"/>
          </a:xfrm>
          <a:prstGeom prst="curvedUpArrow">
            <a:avLst>
              <a:gd name="adj1" fmla="val 25000"/>
              <a:gd name="adj2" fmla="val 56418"/>
              <a:gd name="adj3" fmla="val 20745"/>
            </a:avLst>
          </a:prstGeom>
          <a:solidFill>
            <a:srgbClr val="FFC000"/>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11318280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BF982D-92A9-4F09-8D82-733DCF26E8F0}"/>
              </a:ext>
            </a:extLst>
          </p:cNvPr>
          <p:cNvSpPr>
            <a:spLocks noGrp="1"/>
          </p:cNvSpPr>
          <p:nvPr>
            <p:ph type="title"/>
          </p:nvPr>
        </p:nvSpPr>
        <p:spPr/>
        <p:txBody>
          <a:bodyPr/>
          <a:lstStyle/>
          <a:p>
            <a:r>
              <a:rPr lang="en-US" altLang="zh-CN" dirty="0"/>
              <a:t>Rel-18 CR 32.260 Update on Triggers for IMS charging--- CHF CDR</a:t>
            </a:r>
            <a:endParaRPr lang="zh-CN" altLang="en-US" dirty="0"/>
          </a:p>
        </p:txBody>
      </p:sp>
      <p:pic>
        <p:nvPicPr>
          <p:cNvPr id="3" name="图片 2">
            <a:extLst>
              <a:ext uri="{FF2B5EF4-FFF2-40B4-BE49-F238E27FC236}">
                <a16:creationId xmlns:a16="http://schemas.microsoft.com/office/drawing/2014/main" id="{9CE20073-1336-476F-A654-C305AC01A472}"/>
              </a:ext>
            </a:extLst>
          </p:cNvPr>
          <p:cNvPicPr>
            <a:picLocks noChangeAspect="1"/>
          </p:cNvPicPr>
          <p:nvPr/>
        </p:nvPicPr>
        <p:blipFill>
          <a:blip r:embed="rId2"/>
          <a:stretch>
            <a:fillRect/>
          </a:stretch>
        </p:blipFill>
        <p:spPr>
          <a:xfrm>
            <a:off x="5703159" y="1576085"/>
            <a:ext cx="4866969" cy="4748602"/>
          </a:xfrm>
          <a:prstGeom prst="rect">
            <a:avLst/>
          </a:prstGeom>
        </p:spPr>
      </p:pic>
      <p:sp>
        <p:nvSpPr>
          <p:cNvPr id="6" name="矩形 5">
            <a:extLst>
              <a:ext uri="{FF2B5EF4-FFF2-40B4-BE49-F238E27FC236}">
                <a16:creationId xmlns:a16="http://schemas.microsoft.com/office/drawing/2014/main" id="{3687BD0C-DBB8-4688-AA2C-21B95FCA68BE}"/>
              </a:ext>
            </a:extLst>
          </p:cNvPr>
          <p:cNvSpPr/>
          <p:nvPr/>
        </p:nvSpPr>
        <p:spPr>
          <a:xfrm>
            <a:off x="594051" y="1746927"/>
            <a:ext cx="4355453" cy="923330"/>
          </a:xfrm>
          <a:prstGeom prst="rect">
            <a:avLst/>
          </a:prstGeom>
        </p:spPr>
        <p:txBody>
          <a:bodyPr wrap="square">
            <a:spAutoFit/>
          </a:bodyPr>
          <a:lstStyle/>
          <a:p>
            <a:pPr marL="449263" indent="-449263">
              <a:spcBef>
                <a:spcPct val="20000"/>
              </a:spcBef>
              <a:buBlip>
                <a:blip r:embed="rId3"/>
              </a:buBlip>
            </a:pPr>
            <a:r>
              <a:rPr lang="en-US" altLang="zh-CN" sz="1800" kern="0" dirty="0">
                <a:solidFill>
                  <a:prstClr val="black"/>
                </a:solidFill>
                <a:latin typeface="Calibri"/>
              </a:rPr>
              <a:t>Triggers used for the SCUR charging scenarios should be covered in the CHF CDR. </a:t>
            </a:r>
            <a:endParaRPr lang="zh-CN" altLang="en-US" sz="1800" kern="0" dirty="0">
              <a:solidFill>
                <a:prstClr val="black"/>
              </a:solidFill>
              <a:latin typeface="Calibri"/>
            </a:endParaRPr>
          </a:p>
        </p:txBody>
      </p:sp>
      <p:sp>
        <p:nvSpPr>
          <p:cNvPr id="7" name="矩形 6">
            <a:extLst>
              <a:ext uri="{FF2B5EF4-FFF2-40B4-BE49-F238E27FC236}">
                <a16:creationId xmlns:a16="http://schemas.microsoft.com/office/drawing/2014/main" id="{8E3034C3-6045-4FF1-AECE-BE8C94D3769E}"/>
              </a:ext>
            </a:extLst>
          </p:cNvPr>
          <p:cNvSpPr/>
          <p:nvPr/>
        </p:nvSpPr>
        <p:spPr bwMode="auto">
          <a:xfrm>
            <a:off x="5093515" y="4013154"/>
            <a:ext cx="5736671" cy="357510"/>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74068363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6000" dirty="0"/>
              <a:t>Thank you!</a:t>
            </a:r>
          </a:p>
        </p:txBody>
      </p:sp>
    </p:spTree>
    <p:extLst>
      <p:ext uri="{BB962C8B-B14F-4D97-AF65-F5344CB8AC3E}">
        <p14:creationId xmlns:p14="http://schemas.microsoft.com/office/powerpoint/2010/main" val="11954805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337599" y="-101488"/>
            <a:ext cx="10249422" cy="1143000"/>
          </a:xfrm>
        </p:spPr>
        <p:txBody>
          <a:bodyPr/>
          <a:lstStyle/>
          <a:p>
            <a:r>
              <a:rPr lang="en-US" altLang="zh-CN" dirty="0"/>
              <a:t>The Triggers in the CHF CDRs in Stage2</a:t>
            </a:r>
            <a:endParaRPr lang="zh-CN" altLang="en-US" dirty="0"/>
          </a:p>
        </p:txBody>
      </p:sp>
      <p:pic>
        <p:nvPicPr>
          <p:cNvPr id="3" name="图片 2">
            <a:extLst>
              <a:ext uri="{FF2B5EF4-FFF2-40B4-BE49-F238E27FC236}">
                <a16:creationId xmlns:a16="http://schemas.microsoft.com/office/drawing/2014/main" id="{FA9EBD8B-AC32-47B3-8781-E5FA1BAD259E}"/>
              </a:ext>
            </a:extLst>
          </p:cNvPr>
          <p:cNvPicPr>
            <a:picLocks noChangeAspect="1"/>
          </p:cNvPicPr>
          <p:nvPr/>
        </p:nvPicPr>
        <p:blipFill>
          <a:blip r:embed="rId2"/>
          <a:stretch>
            <a:fillRect/>
          </a:stretch>
        </p:blipFill>
        <p:spPr>
          <a:xfrm>
            <a:off x="213824" y="1779293"/>
            <a:ext cx="5191661" cy="2592877"/>
          </a:xfrm>
          <a:prstGeom prst="rect">
            <a:avLst/>
          </a:prstGeom>
        </p:spPr>
      </p:pic>
      <p:pic>
        <p:nvPicPr>
          <p:cNvPr id="4" name="图片 3">
            <a:extLst>
              <a:ext uri="{FF2B5EF4-FFF2-40B4-BE49-F238E27FC236}">
                <a16:creationId xmlns:a16="http://schemas.microsoft.com/office/drawing/2014/main" id="{0C463E58-4D1C-428C-A05F-A7BF72ABAA6C}"/>
              </a:ext>
            </a:extLst>
          </p:cNvPr>
          <p:cNvPicPr>
            <a:picLocks noChangeAspect="1"/>
          </p:cNvPicPr>
          <p:nvPr/>
        </p:nvPicPr>
        <p:blipFill rotWithShape="1">
          <a:blip r:embed="rId3"/>
          <a:srcRect b="38653"/>
          <a:stretch/>
        </p:blipFill>
        <p:spPr>
          <a:xfrm>
            <a:off x="5657483" y="1363693"/>
            <a:ext cx="6049963" cy="2575262"/>
          </a:xfrm>
          <a:prstGeom prst="rect">
            <a:avLst/>
          </a:prstGeom>
        </p:spPr>
      </p:pic>
      <p:pic>
        <p:nvPicPr>
          <p:cNvPr id="6" name="图片 5">
            <a:extLst>
              <a:ext uri="{FF2B5EF4-FFF2-40B4-BE49-F238E27FC236}">
                <a16:creationId xmlns:a16="http://schemas.microsoft.com/office/drawing/2014/main" id="{34489B14-894E-4C3B-827C-80215BD301F0}"/>
              </a:ext>
            </a:extLst>
          </p:cNvPr>
          <p:cNvPicPr>
            <a:picLocks noChangeAspect="1"/>
          </p:cNvPicPr>
          <p:nvPr/>
        </p:nvPicPr>
        <p:blipFill>
          <a:blip r:embed="rId4"/>
          <a:stretch>
            <a:fillRect/>
          </a:stretch>
        </p:blipFill>
        <p:spPr>
          <a:xfrm>
            <a:off x="249238" y="4431157"/>
            <a:ext cx="5248208" cy="1902674"/>
          </a:xfrm>
          <a:prstGeom prst="rect">
            <a:avLst/>
          </a:prstGeom>
        </p:spPr>
      </p:pic>
      <p:pic>
        <p:nvPicPr>
          <p:cNvPr id="8" name="图片 7">
            <a:extLst>
              <a:ext uri="{FF2B5EF4-FFF2-40B4-BE49-F238E27FC236}">
                <a16:creationId xmlns:a16="http://schemas.microsoft.com/office/drawing/2014/main" id="{60625D6D-28DA-40C9-8792-F569BD6C166F}"/>
              </a:ext>
            </a:extLst>
          </p:cNvPr>
          <p:cNvPicPr>
            <a:picLocks noChangeAspect="1"/>
          </p:cNvPicPr>
          <p:nvPr/>
        </p:nvPicPr>
        <p:blipFill>
          <a:blip r:embed="rId5"/>
          <a:stretch>
            <a:fillRect/>
          </a:stretch>
        </p:blipFill>
        <p:spPr>
          <a:xfrm>
            <a:off x="5687034" y="4070511"/>
            <a:ext cx="6051673" cy="2238207"/>
          </a:xfrm>
          <a:prstGeom prst="rect">
            <a:avLst/>
          </a:prstGeom>
        </p:spPr>
      </p:pic>
      <p:sp>
        <p:nvSpPr>
          <p:cNvPr id="10" name="矩形 9">
            <a:extLst>
              <a:ext uri="{FF2B5EF4-FFF2-40B4-BE49-F238E27FC236}">
                <a16:creationId xmlns:a16="http://schemas.microsoft.com/office/drawing/2014/main" id="{8879E6DB-72DE-4C4D-BF30-4CA360403F5D}"/>
              </a:ext>
            </a:extLst>
          </p:cNvPr>
          <p:cNvSpPr/>
          <p:nvPr/>
        </p:nvSpPr>
        <p:spPr bwMode="auto">
          <a:xfrm>
            <a:off x="212768" y="6159532"/>
            <a:ext cx="5289263" cy="197745"/>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2" name="矩形 11">
            <a:extLst>
              <a:ext uri="{FF2B5EF4-FFF2-40B4-BE49-F238E27FC236}">
                <a16:creationId xmlns:a16="http://schemas.microsoft.com/office/drawing/2014/main" id="{B96F330A-4CBE-458A-92ED-617BD07071AE}"/>
              </a:ext>
            </a:extLst>
          </p:cNvPr>
          <p:cNvSpPr/>
          <p:nvPr/>
        </p:nvSpPr>
        <p:spPr bwMode="auto">
          <a:xfrm>
            <a:off x="193567" y="2927938"/>
            <a:ext cx="5166710" cy="248815"/>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3" name="矩形 12">
            <a:extLst>
              <a:ext uri="{FF2B5EF4-FFF2-40B4-BE49-F238E27FC236}">
                <a16:creationId xmlns:a16="http://schemas.microsoft.com/office/drawing/2014/main" id="{C7A7367F-2A88-4BE8-A109-11E734C509A6}"/>
              </a:ext>
            </a:extLst>
          </p:cNvPr>
          <p:cNvSpPr/>
          <p:nvPr/>
        </p:nvSpPr>
        <p:spPr bwMode="auto">
          <a:xfrm>
            <a:off x="5687445" y="3752932"/>
            <a:ext cx="5289263" cy="197745"/>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4" name="矩形 13">
            <a:extLst>
              <a:ext uri="{FF2B5EF4-FFF2-40B4-BE49-F238E27FC236}">
                <a16:creationId xmlns:a16="http://schemas.microsoft.com/office/drawing/2014/main" id="{DDECA9CF-4545-4BA2-AC53-461E2274BD06}"/>
              </a:ext>
            </a:extLst>
          </p:cNvPr>
          <p:cNvSpPr/>
          <p:nvPr/>
        </p:nvSpPr>
        <p:spPr bwMode="auto">
          <a:xfrm>
            <a:off x="5663999" y="6058470"/>
            <a:ext cx="5289263" cy="197745"/>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1" name="矩形 10">
            <a:extLst>
              <a:ext uri="{FF2B5EF4-FFF2-40B4-BE49-F238E27FC236}">
                <a16:creationId xmlns:a16="http://schemas.microsoft.com/office/drawing/2014/main" id="{BEE2051C-DA7D-4B62-A2E0-17FA4BFD47DF}"/>
              </a:ext>
            </a:extLst>
          </p:cNvPr>
          <p:cNvSpPr/>
          <p:nvPr/>
        </p:nvSpPr>
        <p:spPr>
          <a:xfrm>
            <a:off x="0" y="770714"/>
            <a:ext cx="9911823" cy="917174"/>
          </a:xfrm>
          <a:prstGeom prst="rect">
            <a:avLst/>
          </a:prstGeom>
        </p:spPr>
        <p:txBody>
          <a:bodyPr wrap="square">
            <a:spAutoFit/>
          </a:bodyPr>
          <a:lstStyle/>
          <a:p>
            <a:pPr marL="449263" lvl="0" indent="-449263">
              <a:spcBef>
                <a:spcPct val="20000"/>
              </a:spcBef>
              <a:buBlip>
                <a:blip r:embed="rId6"/>
              </a:buBlip>
            </a:pPr>
            <a:r>
              <a:rPr lang="en-US" altLang="zh-CN" sz="2000" kern="0" dirty="0">
                <a:solidFill>
                  <a:prstClr val="black"/>
                </a:solidFill>
                <a:latin typeface="Calibri"/>
                <a:cs typeface="+mn-cs"/>
              </a:rPr>
              <a:t>Triggers in the CHF CDRs Stage 2</a:t>
            </a:r>
          </a:p>
          <a:p>
            <a:pPr marL="898525" lvl="1" indent="-449263">
              <a:spcBef>
                <a:spcPct val="20000"/>
              </a:spcBef>
              <a:buClr>
                <a:srgbClr val="C00000"/>
              </a:buClr>
              <a:buBlip>
                <a:blip r:embed="rId7"/>
              </a:buBlip>
            </a:pPr>
            <a:r>
              <a:rPr lang="en-US" altLang="zh-CN" sz="1400" dirty="0">
                <a:latin typeface="+mn-lt"/>
              </a:rPr>
              <a:t>TS 32.254: NEF triggers in NEF CHF CDR.</a:t>
            </a:r>
          </a:p>
          <a:p>
            <a:pPr marL="898525" lvl="1" indent="-449263">
              <a:spcBef>
                <a:spcPct val="20000"/>
              </a:spcBef>
              <a:buClr>
                <a:srgbClr val="C00000"/>
              </a:buClr>
              <a:buBlip>
                <a:blip r:embed="rId7"/>
              </a:buBlip>
            </a:pPr>
            <a:r>
              <a:rPr lang="en-US" altLang="zh-CN" sz="1400" dirty="0">
                <a:latin typeface="+mn-lt"/>
              </a:rPr>
              <a:t>TS 32.257: EAS Deployment in CHF CDRs …. </a:t>
            </a:r>
          </a:p>
        </p:txBody>
      </p:sp>
    </p:spTree>
    <p:extLst>
      <p:ext uri="{BB962C8B-B14F-4D97-AF65-F5344CB8AC3E}">
        <p14:creationId xmlns:p14="http://schemas.microsoft.com/office/powerpoint/2010/main" val="414655668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EF2EED-5FA7-407D-83D9-ADA513A8447A}"/>
              </a:ext>
            </a:extLst>
          </p:cNvPr>
          <p:cNvSpPr>
            <a:spLocks noGrp="1"/>
          </p:cNvSpPr>
          <p:nvPr>
            <p:ph type="title"/>
          </p:nvPr>
        </p:nvSpPr>
        <p:spPr>
          <a:xfrm>
            <a:off x="63273" y="-130059"/>
            <a:ext cx="10146916" cy="1143000"/>
          </a:xfrm>
        </p:spPr>
        <p:txBody>
          <a:bodyPr/>
          <a:lstStyle/>
          <a:p>
            <a:r>
              <a:rPr lang="en-US" altLang="zh-CN" dirty="0"/>
              <a:t>The Triggers in the Open API in the Stage3</a:t>
            </a:r>
            <a:endParaRPr lang="zh-CN" altLang="en-US" dirty="0"/>
          </a:p>
        </p:txBody>
      </p:sp>
      <p:pic>
        <p:nvPicPr>
          <p:cNvPr id="4" name="图片 3">
            <a:extLst>
              <a:ext uri="{FF2B5EF4-FFF2-40B4-BE49-F238E27FC236}">
                <a16:creationId xmlns:a16="http://schemas.microsoft.com/office/drawing/2014/main" id="{F668A89F-9A08-4F5D-9106-67B0136C5471}"/>
              </a:ext>
            </a:extLst>
          </p:cNvPr>
          <p:cNvPicPr>
            <a:picLocks noChangeAspect="1"/>
          </p:cNvPicPr>
          <p:nvPr/>
        </p:nvPicPr>
        <p:blipFill>
          <a:blip r:embed="rId2"/>
          <a:stretch>
            <a:fillRect/>
          </a:stretch>
        </p:blipFill>
        <p:spPr>
          <a:xfrm>
            <a:off x="3084383" y="865803"/>
            <a:ext cx="4104696" cy="5527115"/>
          </a:xfrm>
          <a:prstGeom prst="rect">
            <a:avLst/>
          </a:prstGeom>
        </p:spPr>
      </p:pic>
      <p:pic>
        <p:nvPicPr>
          <p:cNvPr id="5" name="图片 4">
            <a:extLst>
              <a:ext uri="{FF2B5EF4-FFF2-40B4-BE49-F238E27FC236}">
                <a16:creationId xmlns:a16="http://schemas.microsoft.com/office/drawing/2014/main" id="{74F4D0DB-BFF4-4ECF-A88D-49158387E485}"/>
              </a:ext>
            </a:extLst>
          </p:cNvPr>
          <p:cNvPicPr>
            <a:picLocks noChangeAspect="1"/>
          </p:cNvPicPr>
          <p:nvPr/>
        </p:nvPicPr>
        <p:blipFill>
          <a:blip r:embed="rId3"/>
          <a:stretch>
            <a:fillRect/>
          </a:stretch>
        </p:blipFill>
        <p:spPr>
          <a:xfrm>
            <a:off x="7340504" y="1489542"/>
            <a:ext cx="4459985" cy="4651127"/>
          </a:xfrm>
          <a:prstGeom prst="rect">
            <a:avLst/>
          </a:prstGeom>
        </p:spPr>
      </p:pic>
      <p:sp>
        <p:nvSpPr>
          <p:cNvPr id="8" name="矩形 7">
            <a:extLst>
              <a:ext uri="{FF2B5EF4-FFF2-40B4-BE49-F238E27FC236}">
                <a16:creationId xmlns:a16="http://schemas.microsoft.com/office/drawing/2014/main" id="{0EC15BBD-738A-4ED6-B9A8-FE6FBE20264D}"/>
              </a:ext>
            </a:extLst>
          </p:cNvPr>
          <p:cNvSpPr/>
          <p:nvPr/>
        </p:nvSpPr>
        <p:spPr bwMode="auto">
          <a:xfrm>
            <a:off x="3042748" y="6109138"/>
            <a:ext cx="4122683" cy="252248"/>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矩形 8">
            <a:extLst>
              <a:ext uri="{FF2B5EF4-FFF2-40B4-BE49-F238E27FC236}">
                <a16:creationId xmlns:a16="http://schemas.microsoft.com/office/drawing/2014/main" id="{47661E18-8FCD-4EFB-BFB4-4BA199111FB1}"/>
              </a:ext>
            </a:extLst>
          </p:cNvPr>
          <p:cNvSpPr/>
          <p:nvPr/>
        </p:nvSpPr>
        <p:spPr bwMode="auto">
          <a:xfrm>
            <a:off x="7711966" y="1923393"/>
            <a:ext cx="1786758" cy="4272455"/>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箭头: 下弧形 9">
            <a:extLst>
              <a:ext uri="{FF2B5EF4-FFF2-40B4-BE49-F238E27FC236}">
                <a16:creationId xmlns:a16="http://schemas.microsoft.com/office/drawing/2014/main" id="{C031A413-CA3C-4591-AAAC-A357158E2784}"/>
              </a:ext>
            </a:extLst>
          </p:cNvPr>
          <p:cNvSpPr/>
          <p:nvPr/>
        </p:nvSpPr>
        <p:spPr bwMode="auto">
          <a:xfrm>
            <a:off x="7085285" y="6215557"/>
            <a:ext cx="903889" cy="177360"/>
          </a:xfrm>
          <a:prstGeom prst="curvedUpArrow">
            <a:avLst>
              <a:gd name="adj1" fmla="val 25000"/>
              <a:gd name="adj2" fmla="val 56418"/>
              <a:gd name="adj3" fmla="val 20745"/>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1" name="矩形 10">
            <a:extLst>
              <a:ext uri="{FF2B5EF4-FFF2-40B4-BE49-F238E27FC236}">
                <a16:creationId xmlns:a16="http://schemas.microsoft.com/office/drawing/2014/main" id="{CDCE2791-F900-4F35-B52F-DC20F6E20970}"/>
              </a:ext>
            </a:extLst>
          </p:cNvPr>
          <p:cNvSpPr/>
          <p:nvPr/>
        </p:nvSpPr>
        <p:spPr>
          <a:xfrm>
            <a:off x="-1" y="1109672"/>
            <a:ext cx="3026979" cy="2640723"/>
          </a:xfrm>
          <a:prstGeom prst="rect">
            <a:avLst/>
          </a:prstGeom>
        </p:spPr>
        <p:txBody>
          <a:bodyPr wrap="square">
            <a:spAutoFit/>
          </a:bodyPr>
          <a:lstStyle/>
          <a:p>
            <a:pPr marL="449263" lvl="0" indent="-449263">
              <a:spcBef>
                <a:spcPct val="20000"/>
              </a:spcBef>
              <a:buBlip>
                <a:blip r:embed="rId4"/>
              </a:buBlip>
            </a:pPr>
            <a:r>
              <a:rPr lang="en-US" altLang="zh-CN" sz="2000" kern="0" dirty="0">
                <a:solidFill>
                  <a:prstClr val="black"/>
                </a:solidFill>
                <a:latin typeface="Calibri"/>
                <a:cs typeface="+mn-cs"/>
              </a:rPr>
              <a:t>Triggers in the Stage 3</a:t>
            </a:r>
          </a:p>
          <a:p>
            <a:pPr marL="803275" lvl="1" indent="-354013">
              <a:spcBef>
                <a:spcPct val="20000"/>
              </a:spcBef>
              <a:buClr>
                <a:srgbClr val="C00000"/>
              </a:buClr>
              <a:buBlip>
                <a:blip r:embed="rId5"/>
              </a:buBlip>
            </a:pPr>
            <a:r>
              <a:rPr lang="en-US" altLang="zh-CN" sz="1400" dirty="0">
                <a:latin typeface="+mn-lt"/>
              </a:rPr>
              <a:t>TS 32.291: The “Triggers” is reported in the Charging Data Request in the message</a:t>
            </a:r>
          </a:p>
          <a:p>
            <a:pPr marL="803275" lvl="1" indent="-354013">
              <a:spcBef>
                <a:spcPct val="20000"/>
              </a:spcBef>
              <a:buClr>
                <a:srgbClr val="C00000"/>
              </a:buClr>
              <a:buBlip>
                <a:blip r:embed="rId5"/>
              </a:buBlip>
            </a:pPr>
            <a:r>
              <a:rPr lang="en-US" altLang="zh-CN" sz="1400" dirty="0">
                <a:latin typeface="+mn-lt"/>
              </a:rPr>
              <a:t>TS 32.291: “</a:t>
            </a:r>
            <a:r>
              <a:rPr lang="en-US" altLang="zh-CN" sz="1400" dirty="0" err="1">
                <a:latin typeface="+mn-lt"/>
              </a:rPr>
              <a:t>TriggerType</a:t>
            </a:r>
            <a:r>
              <a:rPr lang="en-US" altLang="zh-CN" sz="1400" dirty="0">
                <a:latin typeface="+mn-lt"/>
              </a:rPr>
              <a:t>” is the Enumeration data type, which specify the Triggers defined in the Service Charging Specifications in the Stage 2 </a:t>
            </a:r>
            <a:r>
              <a:rPr lang="en-US" altLang="zh-CN" sz="1400" b="1" dirty="0">
                <a:solidFill>
                  <a:srgbClr val="FF0000"/>
                </a:solidFill>
                <a:highlight>
                  <a:srgbClr val="FFFF00"/>
                </a:highlight>
                <a:latin typeface="+mn-lt"/>
              </a:rPr>
              <a:t>, I.e.</a:t>
            </a:r>
            <a:r>
              <a:rPr lang="zh-CN" altLang="en-US" sz="1400" b="1" dirty="0">
                <a:solidFill>
                  <a:srgbClr val="FF0000"/>
                </a:solidFill>
                <a:highlight>
                  <a:srgbClr val="FFFF00"/>
                </a:highlight>
                <a:latin typeface="+mn-lt"/>
              </a:rPr>
              <a:t> </a:t>
            </a:r>
            <a:r>
              <a:rPr lang="en-US" altLang="zh-CN" sz="1400" b="1" dirty="0">
                <a:solidFill>
                  <a:srgbClr val="FF0000"/>
                </a:solidFill>
                <a:highlight>
                  <a:srgbClr val="FFFF00"/>
                </a:highlight>
                <a:latin typeface="+mn-lt"/>
              </a:rPr>
              <a:t>the 32.255. </a:t>
            </a:r>
          </a:p>
        </p:txBody>
      </p:sp>
    </p:spTree>
    <p:extLst>
      <p:ext uri="{BB962C8B-B14F-4D97-AF65-F5344CB8AC3E}">
        <p14:creationId xmlns:p14="http://schemas.microsoft.com/office/powerpoint/2010/main" val="220095941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A86131E3-9467-457C-A2C5-2DD687E0A9E1}"/>
              </a:ext>
            </a:extLst>
          </p:cNvPr>
          <p:cNvSpPr/>
          <p:nvPr/>
        </p:nvSpPr>
        <p:spPr>
          <a:xfrm>
            <a:off x="102477" y="646114"/>
            <a:ext cx="5320862" cy="843308"/>
          </a:xfrm>
          <a:prstGeom prst="rect">
            <a:avLst/>
          </a:prstGeom>
        </p:spPr>
        <p:txBody>
          <a:bodyPr wrap="square">
            <a:spAutoFit/>
          </a:bodyPr>
          <a:lstStyle/>
          <a:p>
            <a:pPr marL="449263" lvl="0" indent="-449263">
              <a:spcBef>
                <a:spcPct val="20000"/>
              </a:spcBef>
              <a:buBlip>
                <a:blip r:embed="rId2"/>
              </a:buBlip>
            </a:pPr>
            <a:r>
              <a:rPr lang="en-US" altLang="zh-CN" sz="1800" kern="0" dirty="0">
                <a:solidFill>
                  <a:prstClr val="black"/>
                </a:solidFill>
                <a:latin typeface="Calibri"/>
                <a:cs typeface="+mn-cs"/>
              </a:rPr>
              <a:t>Triggers in the Common Field of CHF-CDR</a:t>
            </a:r>
          </a:p>
          <a:p>
            <a:pPr marL="898525" lvl="1" indent="-268288">
              <a:spcBef>
                <a:spcPct val="20000"/>
              </a:spcBef>
              <a:buClr>
                <a:srgbClr val="C00000"/>
              </a:buClr>
              <a:buBlip>
                <a:blip r:embed="rId3"/>
              </a:buBlip>
            </a:pPr>
            <a:r>
              <a:rPr lang="en-US" altLang="zh-CN" sz="1400" dirty="0">
                <a:latin typeface="+mn-lt"/>
              </a:rPr>
              <a:t>5G Common charging data in CHF-CDR specified in TS 32.298 clause </a:t>
            </a:r>
            <a:r>
              <a:rPr lang="en-GB" altLang="zh-CN" dirty="0"/>
              <a:t>5.1.5.0</a:t>
            </a:r>
            <a:endParaRPr lang="en-US" altLang="zh-CN" sz="1400" dirty="0">
              <a:latin typeface="+mn-lt"/>
            </a:endParaRPr>
          </a:p>
        </p:txBody>
      </p:sp>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805157" y="-196101"/>
            <a:ext cx="9102725" cy="1143000"/>
          </a:xfrm>
        </p:spPr>
        <p:txBody>
          <a:bodyPr/>
          <a:lstStyle/>
          <a:p>
            <a:r>
              <a:rPr lang="en-US" altLang="zh-CN" dirty="0"/>
              <a:t>The Triggers in the CHF CDRs in Stage3</a:t>
            </a:r>
            <a:endParaRPr lang="zh-CN" altLang="en-US" dirty="0"/>
          </a:p>
        </p:txBody>
      </p:sp>
      <p:sp>
        <p:nvSpPr>
          <p:cNvPr id="20" name="矩形 19">
            <a:extLst>
              <a:ext uri="{FF2B5EF4-FFF2-40B4-BE49-F238E27FC236}">
                <a16:creationId xmlns:a16="http://schemas.microsoft.com/office/drawing/2014/main" id="{0F092CB7-AEEC-4D74-9652-366689FBEBFC}"/>
              </a:ext>
            </a:extLst>
          </p:cNvPr>
          <p:cNvSpPr/>
          <p:nvPr/>
        </p:nvSpPr>
        <p:spPr>
          <a:xfrm>
            <a:off x="13141685" y="7965956"/>
            <a:ext cx="2393604" cy="307777"/>
          </a:xfrm>
          <a:prstGeom prst="rect">
            <a:avLst/>
          </a:prstGeom>
        </p:spPr>
        <p:txBody>
          <a:bodyPr wrap="none">
            <a:spAutoFit/>
          </a:bodyPr>
          <a:lstStyle/>
          <a:p>
            <a:r>
              <a:rPr lang="en-GB" altLang="zh-CN" sz="1400" b="1" i="1" dirty="0">
                <a:ea typeface="等线" panose="02010600030101010101" pitchFamily="2" charset="-122"/>
              </a:rPr>
              <a:t>Source: TS 32.290 V18.0.0</a:t>
            </a:r>
            <a:endParaRPr lang="zh-CN" altLang="en-US" i="1" dirty="0"/>
          </a:p>
        </p:txBody>
      </p:sp>
      <p:pic>
        <p:nvPicPr>
          <p:cNvPr id="4" name="图片 3">
            <a:extLst>
              <a:ext uri="{FF2B5EF4-FFF2-40B4-BE49-F238E27FC236}">
                <a16:creationId xmlns:a16="http://schemas.microsoft.com/office/drawing/2014/main" id="{3594055C-98E2-415C-B235-4463A7748194}"/>
              </a:ext>
            </a:extLst>
          </p:cNvPr>
          <p:cNvPicPr>
            <a:picLocks noChangeAspect="1"/>
          </p:cNvPicPr>
          <p:nvPr/>
        </p:nvPicPr>
        <p:blipFill>
          <a:blip r:embed="rId4"/>
          <a:stretch>
            <a:fillRect/>
          </a:stretch>
        </p:blipFill>
        <p:spPr>
          <a:xfrm>
            <a:off x="805157" y="4137476"/>
            <a:ext cx="3688014" cy="2165344"/>
          </a:xfrm>
          <a:prstGeom prst="rect">
            <a:avLst/>
          </a:prstGeom>
        </p:spPr>
      </p:pic>
      <p:pic>
        <p:nvPicPr>
          <p:cNvPr id="6" name="图片 5">
            <a:extLst>
              <a:ext uri="{FF2B5EF4-FFF2-40B4-BE49-F238E27FC236}">
                <a16:creationId xmlns:a16="http://schemas.microsoft.com/office/drawing/2014/main" id="{BC8359FA-AB14-4826-ABF0-1ECA9F36B3FA}"/>
              </a:ext>
            </a:extLst>
          </p:cNvPr>
          <p:cNvPicPr>
            <a:picLocks noChangeAspect="1"/>
          </p:cNvPicPr>
          <p:nvPr/>
        </p:nvPicPr>
        <p:blipFill>
          <a:blip r:embed="rId5"/>
          <a:stretch>
            <a:fillRect/>
          </a:stretch>
        </p:blipFill>
        <p:spPr>
          <a:xfrm>
            <a:off x="805159" y="1569499"/>
            <a:ext cx="3570889" cy="2287827"/>
          </a:xfrm>
          <a:prstGeom prst="rect">
            <a:avLst/>
          </a:prstGeom>
        </p:spPr>
      </p:pic>
      <p:sp>
        <p:nvSpPr>
          <p:cNvPr id="7" name="矩形 6">
            <a:extLst>
              <a:ext uri="{FF2B5EF4-FFF2-40B4-BE49-F238E27FC236}">
                <a16:creationId xmlns:a16="http://schemas.microsoft.com/office/drawing/2014/main" id="{2A5CD564-527C-4973-A6F4-C1E2F7366323}"/>
              </a:ext>
            </a:extLst>
          </p:cNvPr>
          <p:cNvSpPr/>
          <p:nvPr/>
        </p:nvSpPr>
        <p:spPr bwMode="auto">
          <a:xfrm>
            <a:off x="805158" y="3669259"/>
            <a:ext cx="3570890" cy="216824"/>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5" name="矩形 24">
            <a:extLst>
              <a:ext uri="{FF2B5EF4-FFF2-40B4-BE49-F238E27FC236}">
                <a16:creationId xmlns:a16="http://schemas.microsoft.com/office/drawing/2014/main" id="{9383AE9A-D738-4C50-8386-65D4D394C679}"/>
              </a:ext>
            </a:extLst>
          </p:cNvPr>
          <p:cNvSpPr/>
          <p:nvPr/>
        </p:nvSpPr>
        <p:spPr bwMode="auto">
          <a:xfrm>
            <a:off x="773625" y="6106118"/>
            <a:ext cx="3798374" cy="211535"/>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8" name="矩形 7">
            <a:extLst>
              <a:ext uri="{FF2B5EF4-FFF2-40B4-BE49-F238E27FC236}">
                <a16:creationId xmlns:a16="http://schemas.microsoft.com/office/drawing/2014/main" id="{B24FE204-5E0C-452C-BDA5-B5558286EC1D}"/>
              </a:ext>
            </a:extLst>
          </p:cNvPr>
          <p:cNvSpPr/>
          <p:nvPr/>
        </p:nvSpPr>
        <p:spPr>
          <a:xfrm>
            <a:off x="483807" y="3851279"/>
            <a:ext cx="2299925" cy="307777"/>
          </a:xfrm>
          <a:prstGeom prst="rect">
            <a:avLst/>
          </a:prstGeom>
        </p:spPr>
        <p:txBody>
          <a:bodyPr wrap="none">
            <a:spAutoFit/>
          </a:bodyPr>
          <a:lstStyle/>
          <a:p>
            <a:pPr marL="803275" lvl="1" indent="-266700">
              <a:spcBef>
                <a:spcPct val="20000"/>
              </a:spcBef>
              <a:buClr>
                <a:srgbClr val="C00000"/>
              </a:buClr>
              <a:buBlip>
                <a:blip r:embed="rId3"/>
              </a:buBlip>
            </a:pPr>
            <a:r>
              <a:rPr lang="en-US" altLang="zh-CN" sz="1400" dirty="0">
                <a:latin typeface="+mn-lt"/>
              </a:rPr>
              <a:t>UUC level triggers</a:t>
            </a:r>
          </a:p>
        </p:txBody>
      </p:sp>
      <p:sp>
        <p:nvSpPr>
          <p:cNvPr id="9" name="矩形 8">
            <a:extLst>
              <a:ext uri="{FF2B5EF4-FFF2-40B4-BE49-F238E27FC236}">
                <a16:creationId xmlns:a16="http://schemas.microsoft.com/office/drawing/2014/main" id="{7652442D-AEED-4F90-883B-40EEAB85D5B2}"/>
              </a:ext>
            </a:extLst>
          </p:cNvPr>
          <p:cNvSpPr/>
          <p:nvPr/>
        </p:nvSpPr>
        <p:spPr>
          <a:xfrm>
            <a:off x="304057" y="1397844"/>
            <a:ext cx="2564228" cy="307777"/>
          </a:xfrm>
          <a:prstGeom prst="rect">
            <a:avLst/>
          </a:prstGeom>
        </p:spPr>
        <p:txBody>
          <a:bodyPr wrap="none">
            <a:spAutoFit/>
          </a:bodyPr>
          <a:lstStyle/>
          <a:p>
            <a:pPr marL="898525" lvl="1" indent="-268288">
              <a:spcBef>
                <a:spcPct val="20000"/>
              </a:spcBef>
              <a:buClr>
                <a:srgbClr val="C00000"/>
              </a:buClr>
              <a:buBlip>
                <a:blip r:embed="rId3"/>
              </a:buBlip>
            </a:pPr>
            <a:r>
              <a:rPr lang="en-US" altLang="zh-CN" sz="1400" dirty="0">
                <a:latin typeface="+mn-lt"/>
              </a:rPr>
              <a:t>Message/Main</a:t>
            </a:r>
            <a:r>
              <a:rPr lang="zh-CN" altLang="en-US" sz="1400" dirty="0">
                <a:latin typeface="+mn-lt"/>
              </a:rPr>
              <a:t> </a:t>
            </a:r>
            <a:r>
              <a:rPr lang="en-US" altLang="zh-CN" sz="1400" dirty="0">
                <a:latin typeface="+mn-lt"/>
              </a:rPr>
              <a:t>level</a:t>
            </a:r>
          </a:p>
        </p:txBody>
      </p:sp>
      <p:sp>
        <p:nvSpPr>
          <p:cNvPr id="3" name="矩形 2">
            <a:extLst>
              <a:ext uri="{FF2B5EF4-FFF2-40B4-BE49-F238E27FC236}">
                <a16:creationId xmlns:a16="http://schemas.microsoft.com/office/drawing/2014/main" id="{D9949CA9-D6D8-4952-B711-1EB8AA71DBDA}"/>
              </a:ext>
            </a:extLst>
          </p:cNvPr>
          <p:cNvSpPr/>
          <p:nvPr/>
        </p:nvSpPr>
        <p:spPr>
          <a:xfrm>
            <a:off x="7539776" y="3077295"/>
            <a:ext cx="4386145" cy="1458861"/>
          </a:xfrm>
          <a:prstGeom prst="rect">
            <a:avLst/>
          </a:prstGeom>
        </p:spPr>
        <p:txBody>
          <a:bodyPr wrap="square">
            <a:spAutoFit/>
          </a:bodyPr>
          <a:lstStyle/>
          <a:p>
            <a:pPr marL="717550" lvl="1" indent="-268288">
              <a:spcBef>
                <a:spcPct val="20000"/>
              </a:spcBef>
              <a:buClr>
                <a:srgbClr val="C00000"/>
              </a:buClr>
              <a:buBlip>
                <a:blip r:embed="rId3"/>
              </a:buBlip>
            </a:pPr>
            <a:r>
              <a:rPr lang="en-US" altLang="zh-CN" sz="1200" dirty="0"/>
              <a:t>In the TS 32.298 CHF CDR and the corresponding ASN.1 </a:t>
            </a:r>
          </a:p>
          <a:p>
            <a:pPr marL="803275" lvl="1" indent="-173038">
              <a:spcBef>
                <a:spcPct val="20000"/>
              </a:spcBef>
              <a:buClr>
                <a:srgbClr val="C00000"/>
              </a:buClr>
              <a:buFont typeface="Arial" panose="020B0604020202020204" pitchFamily="34" charset="0"/>
              <a:buChar char="•"/>
            </a:pPr>
            <a:r>
              <a:rPr lang="en-US" altLang="zh-CN" sz="1200" dirty="0"/>
              <a:t> “Trigger” only covers </a:t>
            </a:r>
            <a:r>
              <a:rPr lang="en-US" altLang="zh-CN" sz="1200" dirty="0">
                <a:solidFill>
                  <a:srgbClr val="FF0000"/>
                </a:solidFill>
                <a:highlight>
                  <a:srgbClr val="FFFF00"/>
                </a:highlight>
              </a:rPr>
              <a:t>SMF Triggers </a:t>
            </a:r>
            <a:r>
              <a:rPr lang="en-US" altLang="zh-CN" sz="1200" dirty="0"/>
              <a:t>which specify the Triggers defined in the Service Charging Specifications in the Stage 2 </a:t>
            </a:r>
            <a:r>
              <a:rPr lang="en-US" altLang="zh-CN" sz="1200" b="1" dirty="0">
                <a:solidFill>
                  <a:srgbClr val="FF0000"/>
                </a:solidFill>
                <a:highlight>
                  <a:srgbClr val="FFFF00"/>
                </a:highlight>
              </a:rPr>
              <a:t>, i.e.</a:t>
            </a:r>
            <a:r>
              <a:rPr lang="zh-CN" altLang="en-US" sz="1200" b="1" dirty="0">
                <a:solidFill>
                  <a:srgbClr val="FF0000"/>
                </a:solidFill>
                <a:highlight>
                  <a:srgbClr val="FFFF00"/>
                </a:highlight>
              </a:rPr>
              <a:t> </a:t>
            </a:r>
            <a:r>
              <a:rPr lang="en-US" altLang="zh-CN" sz="1200" b="1" dirty="0">
                <a:solidFill>
                  <a:srgbClr val="FF0000"/>
                </a:solidFill>
                <a:highlight>
                  <a:srgbClr val="FFFF00"/>
                </a:highlight>
              </a:rPr>
              <a:t>the 32.255. </a:t>
            </a:r>
          </a:p>
          <a:p>
            <a:pPr marL="803275" lvl="1" indent="-173038">
              <a:spcBef>
                <a:spcPct val="20000"/>
              </a:spcBef>
              <a:buClr>
                <a:srgbClr val="C00000"/>
              </a:buClr>
              <a:buFont typeface="Arial" panose="020B0604020202020204" pitchFamily="34" charset="0"/>
              <a:buChar char="•"/>
            </a:pPr>
            <a:r>
              <a:rPr lang="en-US" altLang="zh-CN" sz="1200" dirty="0"/>
              <a:t> “</a:t>
            </a:r>
            <a:r>
              <a:rPr lang="en-US" altLang="zh-CN" sz="1200" dirty="0" err="1"/>
              <a:t>sMFTrigger</a:t>
            </a:r>
            <a:r>
              <a:rPr lang="en-US" altLang="zh-CN" sz="1200" dirty="0"/>
              <a:t>” is aligned with the data type “ </a:t>
            </a:r>
            <a:r>
              <a:rPr lang="en-US" altLang="zh-CN" sz="1200" dirty="0" err="1"/>
              <a:t>TriggerType</a:t>
            </a:r>
            <a:r>
              <a:rPr lang="en-US" altLang="zh-CN" sz="1200" dirty="0"/>
              <a:t>“ specified in the TS 32.291.</a:t>
            </a:r>
            <a:endParaRPr lang="en-US" altLang="zh-CN" sz="1200" b="1" dirty="0">
              <a:solidFill>
                <a:srgbClr val="FF0000"/>
              </a:solidFill>
            </a:endParaRPr>
          </a:p>
        </p:txBody>
      </p:sp>
      <p:pic>
        <p:nvPicPr>
          <p:cNvPr id="5" name="图片 4">
            <a:extLst>
              <a:ext uri="{FF2B5EF4-FFF2-40B4-BE49-F238E27FC236}">
                <a16:creationId xmlns:a16="http://schemas.microsoft.com/office/drawing/2014/main" id="{10033196-A93D-4024-AF15-2BB1628E7F4C}"/>
              </a:ext>
            </a:extLst>
          </p:cNvPr>
          <p:cNvPicPr>
            <a:picLocks noChangeAspect="1"/>
          </p:cNvPicPr>
          <p:nvPr/>
        </p:nvPicPr>
        <p:blipFill>
          <a:blip r:embed="rId6"/>
          <a:stretch>
            <a:fillRect/>
          </a:stretch>
        </p:blipFill>
        <p:spPr>
          <a:xfrm>
            <a:off x="8079521" y="1255175"/>
            <a:ext cx="2588745" cy="553281"/>
          </a:xfrm>
          <a:prstGeom prst="rect">
            <a:avLst/>
          </a:prstGeom>
        </p:spPr>
      </p:pic>
      <p:pic>
        <p:nvPicPr>
          <p:cNvPr id="12" name="图片 11">
            <a:extLst>
              <a:ext uri="{FF2B5EF4-FFF2-40B4-BE49-F238E27FC236}">
                <a16:creationId xmlns:a16="http://schemas.microsoft.com/office/drawing/2014/main" id="{18E714D6-B579-4619-AF65-09F4981EBDD1}"/>
              </a:ext>
            </a:extLst>
          </p:cNvPr>
          <p:cNvPicPr>
            <a:picLocks noChangeAspect="1"/>
          </p:cNvPicPr>
          <p:nvPr/>
        </p:nvPicPr>
        <p:blipFill rotWithShape="1">
          <a:blip r:embed="rId7"/>
          <a:srcRect t="233"/>
          <a:stretch/>
        </p:blipFill>
        <p:spPr>
          <a:xfrm>
            <a:off x="5313713" y="1215866"/>
            <a:ext cx="2588745" cy="5181721"/>
          </a:xfrm>
          <a:prstGeom prst="rect">
            <a:avLst/>
          </a:prstGeom>
        </p:spPr>
      </p:pic>
      <p:sp>
        <p:nvSpPr>
          <p:cNvPr id="15" name="矩形 14">
            <a:extLst>
              <a:ext uri="{FF2B5EF4-FFF2-40B4-BE49-F238E27FC236}">
                <a16:creationId xmlns:a16="http://schemas.microsoft.com/office/drawing/2014/main" id="{F0C36188-36D2-4C6C-8AD7-6FE0DF5CA7BF}"/>
              </a:ext>
            </a:extLst>
          </p:cNvPr>
          <p:cNvSpPr/>
          <p:nvPr/>
        </p:nvSpPr>
        <p:spPr>
          <a:xfrm>
            <a:off x="4725249" y="938420"/>
            <a:ext cx="2814527" cy="307777"/>
          </a:xfrm>
          <a:prstGeom prst="rect">
            <a:avLst/>
          </a:prstGeom>
        </p:spPr>
        <p:txBody>
          <a:bodyPr wrap="square">
            <a:spAutoFit/>
          </a:bodyPr>
          <a:lstStyle/>
          <a:p>
            <a:pPr marL="803275" lvl="1" indent="-266700">
              <a:spcBef>
                <a:spcPct val="20000"/>
              </a:spcBef>
              <a:buClr>
                <a:srgbClr val="C00000"/>
              </a:buClr>
              <a:buBlip>
                <a:blip r:embed="rId3"/>
              </a:buBlip>
            </a:pPr>
            <a:r>
              <a:rPr lang="en-US" altLang="zh-CN" sz="1400" dirty="0"/>
              <a:t>ASN.1 for CHF CDRs</a:t>
            </a:r>
            <a:endParaRPr lang="en-US" altLang="zh-CN" sz="1400" b="1" dirty="0">
              <a:solidFill>
                <a:srgbClr val="FF0000"/>
              </a:solidFill>
              <a:highlight>
                <a:srgbClr val="FFFF00"/>
              </a:highlight>
            </a:endParaRPr>
          </a:p>
        </p:txBody>
      </p:sp>
      <p:pic>
        <p:nvPicPr>
          <p:cNvPr id="13" name="图片 12">
            <a:extLst>
              <a:ext uri="{FF2B5EF4-FFF2-40B4-BE49-F238E27FC236}">
                <a16:creationId xmlns:a16="http://schemas.microsoft.com/office/drawing/2014/main" id="{ED28A015-0CF1-44A0-A556-FA4C2E0A53BC}"/>
              </a:ext>
            </a:extLst>
          </p:cNvPr>
          <p:cNvPicPr>
            <a:picLocks noChangeAspect="1"/>
          </p:cNvPicPr>
          <p:nvPr/>
        </p:nvPicPr>
        <p:blipFill>
          <a:blip r:embed="rId8"/>
          <a:stretch>
            <a:fillRect/>
          </a:stretch>
        </p:blipFill>
        <p:spPr>
          <a:xfrm>
            <a:off x="8064611" y="1893534"/>
            <a:ext cx="3861310" cy="983270"/>
          </a:xfrm>
          <a:prstGeom prst="rect">
            <a:avLst/>
          </a:prstGeom>
        </p:spPr>
      </p:pic>
      <p:sp>
        <p:nvSpPr>
          <p:cNvPr id="17" name="箭头: 下弧形 16">
            <a:extLst>
              <a:ext uri="{FF2B5EF4-FFF2-40B4-BE49-F238E27FC236}">
                <a16:creationId xmlns:a16="http://schemas.microsoft.com/office/drawing/2014/main" id="{3F511BAE-7110-48C5-9E34-6E6908029467}"/>
              </a:ext>
            </a:extLst>
          </p:cNvPr>
          <p:cNvSpPr/>
          <p:nvPr/>
        </p:nvSpPr>
        <p:spPr bwMode="auto">
          <a:xfrm rot="20491037">
            <a:off x="4538301" y="5737271"/>
            <a:ext cx="907874" cy="244366"/>
          </a:xfrm>
          <a:prstGeom prst="curvedUpArrow">
            <a:avLst>
              <a:gd name="adj1" fmla="val 25000"/>
              <a:gd name="adj2" fmla="val 56418"/>
              <a:gd name="adj3" fmla="val 20745"/>
            </a:avLst>
          </a:prstGeom>
          <a:solidFill>
            <a:srgbClr val="FF0000"/>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8" name="矩形 17">
            <a:extLst>
              <a:ext uri="{FF2B5EF4-FFF2-40B4-BE49-F238E27FC236}">
                <a16:creationId xmlns:a16="http://schemas.microsoft.com/office/drawing/2014/main" id="{D8512CDA-A0EC-4FB2-A7A6-53AA479976AD}"/>
              </a:ext>
            </a:extLst>
          </p:cNvPr>
          <p:cNvSpPr/>
          <p:nvPr/>
        </p:nvSpPr>
        <p:spPr bwMode="auto">
          <a:xfrm>
            <a:off x="5313713" y="1216765"/>
            <a:ext cx="2647873" cy="216824"/>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9" name="矩形 18">
            <a:extLst>
              <a:ext uri="{FF2B5EF4-FFF2-40B4-BE49-F238E27FC236}">
                <a16:creationId xmlns:a16="http://schemas.microsoft.com/office/drawing/2014/main" id="{4925F736-E0E7-4322-A276-DE91594A0D50}"/>
              </a:ext>
            </a:extLst>
          </p:cNvPr>
          <p:cNvSpPr/>
          <p:nvPr/>
        </p:nvSpPr>
        <p:spPr bwMode="auto">
          <a:xfrm>
            <a:off x="8263347" y="1490267"/>
            <a:ext cx="3568674" cy="215354"/>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64220997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1240482" y="0"/>
            <a:ext cx="9102725" cy="1143000"/>
          </a:xfrm>
        </p:spPr>
        <p:txBody>
          <a:bodyPr/>
          <a:lstStyle/>
          <a:p>
            <a:r>
              <a:rPr lang="en-US" altLang="zh-CN" dirty="0"/>
              <a:t>Summary</a:t>
            </a:r>
            <a:endParaRPr lang="zh-CN" altLang="en-US" dirty="0"/>
          </a:p>
        </p:txBody>
      </p:sp>
      <p:sp>
        <p:nvSpPr>
          <p:cNvPr id="5" name="矩形 4">
            <a:extLst>
              <a:ext uri="{FF2B5EF4-FFF2-40B4-BE49-F238E27FC236}">
                <a16:creationId xmlns:a16="http://schemas.microsoft.com/office/drawing/2014/main" id="{409480A5-DE78-4A02-945D-B393A97F89AC}"/>
              </a:ext>
            </a:extLst>
          </p:cNvPr>
          <p:cNvSpPr/>
          <p:nvPr/>
        </p:nvSpPr>
        <p:spPr>
          <a:xfrm>
            <a:off x="137529" y="713950"/>
            <a:ext cx="11520157" cy="3268587"/>
          </a:xfrm>
          <a:prstGeom prst="rect">
            <a:avLst/>
          </a:prstGeom>
        </p:spPr>
        <p:txBody>
          <a:bodyPr wrap="square">
            <a:spAutoFit/>
          </a:bodyPr>
          <a:lstStyle/>
          <a:p>
            <a:pPr marL="449263" lvl="0" indent="-449263">
              <a:spcBef>
                <a:spcPct val="20000"/>
              </a:spcBef>
              <a:buBlip>
                <a:blip r:embed="rId2"/>
              </a:buBlip>
            </a:pPr>
            <a:r>
              <a:rPr lang="en-US" altLang="zh-CN" sz="2000" kern="0" dirty="0">
                <a:solidFill>
                  <a:prstClr val="black"/>
                </a:solidFill>
                <a:latin typeface="Calibri"/>
              </a:rPr>
              <a:t>Problems</a:t>
            </a:r>
          </a:p>
          <a:p>
            <a:pPr marL="804863" lvl="2" indent="-358775">
              <a:spcBef>
                <a:spcPct val="20000"/>
              </a:spcBef>
              <a:buClr>
                <a:srgbClr val="C00000"/>
              </a:buClr>
              <a:buBlip>
                <a:blip r:embed="rId3"/>
              </a:buBlip>
            </a:pPr>
            <a:r>
              <a:rPr lang="en-US" altLang="zh-CN" sz="1400" dirty="0">
                <a:latin typeface="+mn-lt"/>
              </a:rPr>
              <a:t>The relationship of Triggers in CHF CDR between TS 32.298 and TS 32.XXX service charging specifications</a:t>
            </a:r>
          </a:p>
          <a:p>
            <a:pPr marL="984250" lvl="3" indent="-179388">
              <a:spcBef>
                <a:spcPct val="20000"/>
              </a:spcBef>
              <a:buClr>
                <a:srgbClr val="C00000"/>
              </a:buClr>
              <a:buFont typeface="Arial" panose="020B0604020202020204" pitchFamily="34" charset="0"/>
              <a:buChar char="•"/>
            </a:pPr>
            <a:r>
              <a:rPr lang="en-US" altLang="zh-CN" sz="1400" dirty="0">
                <a:latin typeface="+mn-lt"/>
              </a:rPr>
              <a:t>Every service charging specifications includes the clause for the CHF record data, including the triggers such as SMF triggers in data connectivity CHF CDR in the TS 32.255, NEF triggers in exposure CHF CDR in the TS 32.254.</a:t>
            </a:r>
          </a:p>
          <a:p>
            <a:pPr marL="984250" lvl="3" indent="-179388">
              <a:spcBef>
                <a:spcPct val="20000"/>
              </a:spcBef>
              <a:buClr>
                <a:srgbClr val="C00000"/>
              </a:buClr>
              <a:buFont typeface="Arial" panose="020B0604020202020204" pitchFamily="34" charset="0"/>
              <a:buChar char="•"/>
            </a:pPr>
            <a:r>
              <a:rPr lang="en-US" altLang="zh-CN" sz="1400" dirty="0">
                <a:latin typeface="+mn-lt"/>
              </a:rPr>
              <a:t>The CHF record data in service charging specification stage 2 should be aligned with the TS 32.298 Stage 3.</a:t>
            </a:r>
          </a:p>
          <a:p>
            <a:pPr marL="984250" lvl="3" indent="-179388">
              <a:spcBef>
                <a:spcPct val="20000"/>
              </a:spcBef>
              <a:buClr>
                <a:srgbClr val="C00000"/>
              </a:buClr>
              <a:buFont typeface="Arial" panose="020B0604020202020204" pitchFamily="34" charset="0"/>
              <a:buChar char="•"/>
            </a:pPr>
            <a:r>
              <a:rPr lang="en-US" altLang="zh-CN" sz="1400" dirty="0">
                <a:latin typeface="+mn-lt"/>
              </a:rPr>
              <a:t>In the TS 32.298, Only SMF triggers are included. </a:t>
            </a:r>
          </a:p>
          <a:p>
            <a:pPr marL="804863" lvl="2" indent="-358775">
              <a:spcBef>
                <a:spcPct val="20000"/>
              </a:spcBef>
              <a:buClr>
                <a:srgbClr val="C00000"/>
              </a:buClr>
              <a:buBlip>
                <a:blip r:embed="rId3"/>
              </a:buBlip>
            </a:pPr>
            <a:r>
              <a:rPr lang="en-US" altLang="zh-CN" sz="1400" dirty="0">
                <a:latin typeface="+mn-lt"/>
              </a:rPr>
              <a:t>The relationship of Triggers in message between TS 32.291 and TS 32.XXX service charging specifications</a:t>
            </a:r>
          </a:p>
          <a:p>
            <a:pPr marL="984250" lvl="3" indent="-179388">
              <a:spcBef>
                <a:spcPct val="20000"/>
              </a:spcBef>
              <a:buClr>
                <a:srgbClr val="C00000"/>
              </a:buClr>
              <a:buFont typeface="Arial" panose="020B0604020202020204" pitchFamily="34" charset="0"/>
              <a:buChar char="•"/>
            </a:pPr>
            <a:r>
              <a:rPr lang="en-US" altLang="zh-CN" sz="1400" dirty="0">
                <a:latin typeface="+mn-lt"/>
              </a:rPr>
              <a:t>The triggers is transferred in the charging data request/response specified in service charging specifications, including such as SMF triggers in the TS 32.255, NEF triggers in the TS 32.254.</a:t>
            </a:r>
          </a:p>
          <a:p>
            <a:pPr marL="984250" lvl="3" indent="-179388">
              <a:spcBef>
                <a:spcPct val="20000"/>
              </a:spcBef>
              <a:buClr>
                <a:srgbClr val="C00000"/>
              </a:buClr>
              <a:buFont typeface="Arial" panose="020B0604020202020204" pitchFamily="34" charset="0"/>
              <a:buChar char="•"/>
            </a:pPr>
            <a:r>
              <a:rPr lang="en-US" altLang="zh-CN" sz="1400" dirty="0">
                <a:latin typeface="+mn-lt"/>
              </a:rPr>
              <a:t>The triggers in service charging specification Stage 2 should be aligned with the TS 32.291 Stage 3.</a:t>
            </a:r>
          </a:p>
          <a:p>
            <a:pPr marL="984250" lvl="3" indent="-179388">
              <a:spcBef>
                <a:spcPct val="20000"/>
              </a:spcBef>
              <a:buClr>
                <a:srgbClr val="C00000"/>
              </a:buClr>
              <a:buFont typeface="Arial" panose="020B0604020202020204" pitchFamily="34" charset="0"/>
              <a:buChar char="•"/>
            </a:pPr>
            <a:r>
              <a:rPr lang="en-US" altLang="zh-CN" sz="1400" dirty="0">
                <a:latin typeface="+mn-lt"/>
              </a:rPr>
              <a:t>In the TS 32.291, Only SMF triggers are included.  </a:t>
            </a:r>
          </a:p>
          <a:p>
            <a:pPr>
              <a:spcBef>
                <a:spcPct val="20000"/>
              </a:spcBef>
              <a:buClr>
                <a:srgbClr val="C00000"/>
              </a:buClr>
            </a:pPr>
            <a:endParaRPr lang="en-US" altLang="zh-CN" sz="2000" kern="0" dirty="0">
              <a:solidFill>
                <a:prstClr val="black"/>
              </a:solidFill>
              <a:latin typeface="Calibri"/>
            </a:endParaRPr>
          </a:p>
        </p:txBody>
      </p:sp>
      <p:graphicFrame>
        <p:nvGraphicFramePr>
          <p:cNvPr id="3" name="表格 2">
            <a:extLst>
              <a:ext uri="{FF2B5EF4-FFF2-40B4-BE49-F238E27FC236}">
                <a16:creationId xmlns:a16="http://schemas.microsoft.com/office/drawing/2014/main" id="{39B16C50-39D0-4F12-A7EC-AC9C76165A36}"/>
              </a:ext>
            </a:extLst>
          </p:cNvPr>
          <p:cNvGraphicFramePr>
            <a:graphicFrameLocks noGrp="1"/>
          </p:cNvGraphicFramePr>
          <p:nvPr>
            <p:extLst>
              <p:ext uri="{D42A27DB-BD31-4B8C-83A1-F6EECF244321}">
                <p14:modId xmlns:p14="http://schemas.microsoft.com/office/powerpoint/2010/main" val="2046588729"/>
              </p:ext>
            </p:extLst>
          </p:nvPr>
        </p:nvGraphicFramePr>
        <p:xfrm>
          <a:off x="6168059" y="3387345"/>
          <a:ext cx="5833998" cy="2628268"/>
        </p:xfrm>
        <a:graphic>
          <a:graphicData uri="http://schemas.openxmlformats.org/drawingml/2006/table">
            <a:tbl>
              <a:tblPr firstRow="1" firstCol="1" lastRow="1" lastCol="1" bandRow="1" bandCol="1">
                <a:tableStyleId>{F2DE63D5-997A-4646-A377-4702673A728D}</a:tableStyleId>
              </a:tblPr>
              <a:tblGrid>
                <a:gridCol w="784643">
                  <a:extLst>
                    <a:ext uri="{9D8B030D-6E8A-4147-A177-3AD203B41FA5}">
                      <a16:colId xmlns:a16="http://schemas.microsoft.com/office/drawing/2014/main" val="3741735283"/>
                    </a:ext>
                  </a:extLst>
                </a:gridCol>
                <a:gridCol w="880033">
                  <a:extLst>
                    <a:ext uri="{9D8B030D-6E8A-4147-A177-3AD203B41FA5}">
                      <a16:colId xmlns:a16="http://schemas.microsoft.com/office/drawing/2014/main" val="310089519"/>
                    </a:ext>
                  </a:extLst>
                </a:gridCol>
                <a:gridCol w="4169322">
                  <a:extLst>
                    <a:ext uri="{9D8B030D-6E8A-4147-A177-3AD203B41FA5}">
                      <a16:colId xmlns:a16="http://schemas.microsoft.com/office/drawing/2014/main" val="170326348"/>
                    </a:ext>
                  </a:extLst>
                </a:gridCol>
              </a:tblGrid>
              <a:tr h="155490">
                <a:tc>
                  <a:txBody>
                    <a:bodyPr/>
                    <a:lstStyle/>
                    <a:p>
                      <a:pPr algn="ctr">
                        <a:spcAft>
                          <a:spcPts val="0"/>
                        </a:spcAft>
                      </a:pPr>
                      <a:r>
                        <a:rPr lang="en-US" altLang="zh-CN" sz="1400" dirty="0">
                          <a:effectLst/>
                        </a:rPr>
                        <a:t>Meeting</a:t>
                      </a:r>
                      <a:endParaRPr lang="zh-CN" sz="1400" b="1" dirty="0">
                        <a:effectLst/>
                        <a:latin typeface="+mn-lt"/>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altLang="zh-CN" sz="1400" dirty="0">
                          <a:effectLst/>
                        </a:rPr>
                        <a:t>CR </a:t>
                      </a:r>
                      <a:endParaRPr lang="zh-CN" sz="1400" b="1" dirty="0">
                        <a:effectLst/>
                        <a:latin typeface="+mn-lt"/>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900"/>
                        </a:spcAft>
                      </a:pPr>
                      <a:r>
                        <a:rPr lang="en-US" altLang="zh-CN" sz="1400" dirty="0">
                          <a:effectLst/>
                        </a:rPr>
                        <a:t>Title</a:t>
                      </a:r>
                      <a:endParaRPr lang="zh-CN" sz="1400" b="1" dirty="0">
                        <a:effectLst/>
                        <a:latin typeface="+mn-lt"/>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92435797"/>
                  </a:ext>
                </a:extLst>
              </a:tr>
              <a:tr h="0">
                <a:tc rowSpan="2">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tx1"/>
                          </a:solidFill>
                          <a:latin typeface="+mn-lt"/>
                          <a:ea typeface="+mn-ea"/>
                          <a:cs typeface="+mn-cs"/>
                        </a:rPr>
                        <a:t>SA5 #148 </a:t>
                      </a:r>
                      <a:endParaRPr lang="zh-CN" altLang="en-US" sz="1200" b="1" kern="1200" dirty="0">
                        <a:solidFill>
                          <a:schemeClr val="tx1"/>
                        </a:solidFill>
                        <a:latin typeface="+mn-lt"/>
                        <a:ea typeface="+mn-ea"/>
                        <a:cs typeface="+mn-cs"/>
                      </a:endParaRPr>
                    </a:p>
                  </a:txBody>
                  <a:tcPr marL="68580" marR="68580" marT="0" marB="0"/>
                </a:tc>
                <a:tc>
                  <a:txBody>
                    <a:bodyPr/>
                    <a:lstStyle/>
                    <a:p>
                      <a:pPr>
                        <a:spcAft>
                          <a:spcPts val="0"/>
                        </a:spcAft>
                      </a:pPr>
                      <a:r>
                        <a:rPr lang="en-US" altLang="zh-CN" sz="1200" kern="1200" dirty="0"/>
                        <a:t>S5-233451</a:t>
                      </a: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900"/>
                        </a:spcAft>
                      </a:pPr>
                      <a:r>
                        <a:rPr lang="en-US" altLang="zh-CN" sz="1200" b="0" kern="1200" dirty="0"/>
                        <a:t>Rel-17 CR 32.298 Addition of the Triggers in the CHF CDR</a:t>
                      </a:r>
                      <a:endParaRPr lang="zh-CN" altLang="en-US" sz="1200" b="0" kern="1200" dirty="0">
                        <a:solidFill>
                          <a:schemeClr val="tx1"/>
                        </a:solidFill>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012013625"/>
                  </a:ext>
                </a:extLst>
              </a:tr>
              <a:tr h="220348">
                <a:tc vMerge="1">
                  <a:txBody>
                    <a:bodyPr/>
                    <a:lstStyle/>
                    <a:p>
                      <a:pPr>
                        <a:spcAft>
                          <a:spcPts val="0"/>
                        </a:spcAft>
                      </a:pP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0"/>
                        </a:spcAft>
                      </a:pPr>
                      <a:r>
                        <a:rPr lang="en-US" altLang="zh-CN" sz="1200" kern="1200" dirty="0"/>
                        <a:t>S5-233452</a:t>
                      </a: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900"/>
                        </a:spcAft>
                      </a:pPr>
                      <a:r>
                        <a:rPr lang="en-US" altLang="zh-CN" sz="1200" b="0" kern="1200" dirty="0"/>
                        <a:t>Rel-18 CR 32.298 Addition of the Triggers in the CHF CDR</a:t>
                      </a:r>
                      <a:endParaRPr lang="zh-CN" altLang="en-US" sz="1200" b="0" kern="1200" dirty="0">
                        <a:solidFill>
                          <a:schemeClr val="tx1"/>
                        </a:solidFill>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567409523"/>
                  </a:ext>
                </a:extLst>
              </a:tr>
              <a:tr h="0">
                <a:tc rowSpan="2">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tx1"/>
                          </a:solidFill>
                          <a:latin typeface="+mn-lt"/>
                          <a:ea typeface="+mn-ea"/>
                          <a:cs typeface="+mn-cs"/>
                        </a:rPr>
                        <a:t>SA5 #149</a:t>
                      </a:r>
                      <a:endParaRPr lang="zh-CN" altLang="en-US" sz="1200" b="1" kern="1200" dirty="0">
                        <a:solidFill>
                          <a:schemeClr val="tx1"/>
                        </a:solidFill>
                        <a:latin typeface="+mn-lt"/>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200" b="1" kern="1200" dirty="0">
                        <a:solidFill>
                          <a:schemeClr val="tx1"/>
                        </a:solidFill>
                        <a:latin typeface="+mn-lt"/>
                        <a:ea typeface="+mn-ea"/>
                        <a:cs typeface="+mn-cs"/>
                      </a:endParaRPr>
                    </a:p>
                  </a:txBody>
                  <a:tcPr marL="68580" marR="68580" marT="0" marB="0"/>
                </a:tc>
                <a:tc>
                  <a:txBody>
                    <a:bodyPr/>
                    <a:lstStyle/>
                    <a:p>
                      <a:pPr>
                        <a:spcAft>
                          <a:spcPts val="0"/>
                        </a:spcAft>
                      </a:pPr>
                      <a:r>
                        <a:rPr lang="en-US" altLang="zh-CN" sz="1200" b="0" kern="1200" dirty="0">
                          <a:solidFill>
                            <a:schemeClr val="tx1"/>
                          </a:solidFill>
                          <a:latin typeface="+mn-lt"/>
                          <a:ea typeface="+mn-ea"/>
                          <a:cs typeface="Arial" panose="020B0604020202020204" pitchFamily="34" charset="0"/>
                        </a:rPr>
                        <a:t>S5-234287</a:t>
                      </a: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900"/>
                        </a:spcAft>
                      </a:pPr>
                      <a:r>
                        <a:rPr lang="en-US" altLang="zh-CN" sz="1200" b="0" kern="1200" dirty="0">
                          <a:solidFill>
                            <a:schemeClr val="tx1"/>
                          </a:solidFill>
                          <a:latin typeface="+mn-lt"/>
                          <a:ea typeface="+mn-ea"/>
                          <a:cs typeface="Arial" panose="020B0604020202020204" pitchFamily="34" charset="0"/>
                        </a:rPr>
                        <a:t>Rel-17 CR 32.298 Addition of the NF Triggers in the CHF CDR</a:t>
                      </a:r>
                      <a:endParaRPr lang="zh-CN" altLang="en-US" sz="1200" b="0" kern="1200" dirty="0">
                        <a:solidFill>
                          <a:schemeClr val="tx1"/>
                        </a:solidFill>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666122294"/>
                  </a:ext>
                </a:extLst>
              </a:tr>
              <a:tr h="175260">
                <a:tc vMerge="1">
                  <a:txBody>
                    <a:bodyPr/>
                    <a:lstStyle/>
                    <a:p>
                      <a:pPr marL="0" algn="l" defTabSz="1219170" rtl="0" eaLnBrk="1" latinLnBrk="0" hangingPunct="1">
                        <a:spcAft>
                          <a:spcPts val="0"/>
                        </a:spcAft>
                      </a:pP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0"/>
                        </a:spcAft>
                      </a:pPr>
                      <a:r>
                        <a:rPr lang="en-US" altLang="zh-CN" sz="1200" b="0" kern="1200" dirty="0">
                          <a:solidFill>
                            <a:schemeClr val="tx1"/>
                          </a:solidFill>
                          <a:latin typeface="+mn-lt"/>
                          <a:ea typeface="+mn-ea"/>
                          <a:cs typeface="Arial" panose="020B0604020202020204" pitchFamily="34" charset="0"/>
                        </a:rPr>
                        <a:t>S5-234288</a:t>
                      </a: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900"/>
                        </a:spcAft>
                      </a:pPr>
                      <a:r>
                        <a:rPr lang="en-US" altLang="zh-CN" sz="1200" b="0" kern="1200" dirty="0">
                          <a:solidFill>
                            <a:schemeClr val="tx1"/>
                          </a:solidFill>
                          <a:latin typeface="+mn-lt"/>
                          <a:ea typeface="+mn-ea"/>
                          <a:cs typeface="Arial" panose="020B0604020202020204" pitchFamily="34" charset="0"/>
                        </a:rPr>
                        <a:t>Rel-18 CR 32.298 Addition of the NF Triggers in the CHF CDR</a:t>
                      </a:r>
                      <a:endParaRPr lang="zh-CN" altLang="en-US" sz="1200" b="0" kern="1200" dirty="0">
                        <a:solidFill>
                          <a:schemeClr val="tx1"/>
                        </a:solidFill>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3433103451"/>
                  </a:ext>
                </a:extLst>
              </a:tr>
              <a:tr h="113714">
                <a:tc rowSpan="4">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tx1"/>
                          </a:solidFill>
                          <a:latin typeface="+mn-lt"/>
                          <a:ea typeface="+mn-ea"/>
                          <a:cs typeface="+mn-cs"/>
                        </a:rPr>
                        <a:t>SA5 #150</a:t>
                      </a:r>
                      <a:endParaRPr lang="zh-CN" altLang="en-US" sz="1200" b="1" kern="1200" dirty="0">
                        <a:solidFill>
                          <a:schemeClr val="tx1"/>
                        </a:solidFill>
                        <a:latin typeface="+mn-lt"/>
                        <a:ea typeface="+mn-ea"/>
                        <a:cs typeface="+mn-cs"/>
                      </a:endParaRPr>
                    </a:p>
                  </a:txBody>
                  <a:tcPr marL="68580" marR="68580" marT="0" marB="0"/>
                </a:tc>
                <a:tc>
                  <a:txBody>
                    <a:bodyPr/>
                    <a:lstStyle/>
                    <a:p>
                      <a:pPr>
                        <a:spcAft>
                          <a:spcPts val="0"/>
                        </a:spcAft>
                      </a:pPr>
                      <a:r>
                        <a:rPr lang="en-GB" sz="1200" kern="1200" dirty="0"/>
                        <a:t>S5-235476</a:t>
                      </a: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900"/>
                        </a:spcAft>
                      </a:pPr>
                      <a:r>
                        <a:rPr lang="en-GB" sz="1200" b="0" kern="1200" dirty="0"/>
                        <a:t>Rel-17 CR 32.298 Addition of the NF Triggers in the CHF CDR</a:t>
                      </a:r>
                      <a:endParaRPr lang="zh-CN" altLang="en-US" sz="1200" b="0" kern="1200" dirty="0">
                        <a:solidFill>
                          <a:schemeClr val="tx1"/>
                        </a:solidFill>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673826121"/>
                  </a:ext>
                </a:extLst>
              </a:tr>
              <a:tr h="0">
                <a:tc vMerge="1">
                  <a:txBody>
                    <a:bodyPr/>
                    <a:lstStyle/>
                    <a:p>
                      <a:pPr>
                        <a:spcAft>
                          <a:spcPts val="0"/>
                        </a:spcAft>
                      </a:pP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0"/>
                        </a:spcAft>
                      </a:pPr>
                      <a:r>
                        <a:rPr lang="en-GB" sz="1200" kern="1200" dirty="0"/>
                        <a:t>S5-235479</a:t>
                      </a: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900"/>
                        </a:spcAft>
                      </a:pPr>
                      <a:r>
                        <a:rPr lang="en-GB" sz="1200" b="0" kern="1200" dirty="0"/>
                        <a:t>Rel-18 CR 32.291Correction on the </a:t>
                      </a:r>
                      <a:r>
                        <a:rPr lang="en-GB" sz="1200" b="0" kern="1200" dirty="0" err="1"/>
                        <a:t>TriggerType</a:t>
                      </a:r>
                      <a:endParaRPr lang="zh-CN" altLang="en-US" sz="1200" b="0" kern="1200" dirty="0">
                        <a:solidFill>
                          <a:schemeClr val="tx1"/>
                        </a:solidFill>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530784050"/>
                  </a:ext>
                </a:extLst>
              </a:tr>
              <a:tr h="0">
                <a:tc vMerge="1">
                  <a:txBody>
                    <a:bodyPr/>
                    <a:lstStyle/>
                    <a:p>
                      <a:pPr>
                        <a:spcAft>
                          <a:spcPts val="0"/>
                        </a:spcAft>
                      </a:pP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0"/>
                        </a:spcAft>
                      </a:pPr>
                      <a:r>
                        <a:rPr lang="en-GB" sz="1200" kern="1200" dirty="0"/>
                        <a:t>S5-235477</a:t>
                      </a: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900"/>
                        </a:spcAft>
                      </a:pPr>
                      <a:r>
                        <a:rPr lang="en-GB" sz="1200" b="0" kern="1200" dirty="0"/>
                        <a:t>Rel-18 CR 32.298 Addition of the NF Triggers in the CHF CDR</a:t>
                      </a:r>
                      <a:endParaRPr lang="zh-CN" altLang="en-US" sz="1200" b="0" kern="1200" dirty="0">
                        <a:solidFill>
                          <a:schemeClr val="tx1"/>
                        </a:solidFill>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2987890353"/>
                  </a:ext>
                </a:extLst>
              </a:tr>
              <a:tr h="0">
                <a:tc vMerge="1">
                  <a:txBody>
                    <a:bodyPr/>
                    <a:lstStyle/>
                    <a:p>
                      <a:pPr>
                        <a:spcAft>
                          <a:spcPts val="0"/>
                        </a:spcAft>
                      </a:pP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0"/>
                        </a:spcAft>
                      </a:pPr>
                      <a:r>
                        <a:rPr lang="en-GB" sz="1200" kern="1200" dirty="0"/>
                        <a:t>S5-235478</a:t>
                      </a: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900"/>
                        </a:spcAft>
                      </a:pPr>
                      <a:r>
                        <a:rPr lang="en-GB" sz="1200" b="0" kern="1200" dirty="0"/>
                        <a:t>Rel-17 CR 32.291Correction on the Trigger Type</a:t>
                      </a:r>
                      <a:endParaRPr lang="zh-CN" altLang="en-US" sz="1200" b="0" kern="1200" dirty="0">
                        <a:solidFill>
                          <a:schemeClr val="tx1"/>
                        </a:solidFill>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557831358"/>
                  </a:ext>
                </a:extLst>
              </a:tr>
              <a:tr h="31289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tx1"/>
                          </a:solidFill>
                          <a:latin typeface="+mn-lt"/>
                          <a:ea typeface="+mn-ea"/>
                          <a:cs typeface="+mn-cs"/>
                        </a:rPr>
                        <a:t>SA5 #151 </a:t>
                      </a:r>
                      <a:endParaRPr lang="zh-CN" altLang="en-US" sz="1200" b="1" kern="1200" dirty="0">
                        <a:solidFill>
                          <a:schemeClr val="tx1"/>
                        </a:solidFill>
                        <a:latin typeface="+mn-lt"/>
                        <a:ea typeface="+mn-ea"/>
                        <a:cs typeface="+mn-cs"/>
                      </a:endParaRPr>
                    </a:p>
                  </a:txBody>
                  <a:tcPr marL="68580" marR="68580" marT="0" marB="0"/>
                </a:tc>
                <a:tc>
                  <a:txBody>
                    <a:bodyPr/>
                    <a:lstStyle/>
                    <a:p>
                      <a:pPr marL="0" algn="l" defTabSz="1219170" rtl="0" eaLnBrk="1" latinLnBrk="0" hangingPunct="1">
                        <a:spcAft>
                          <a:spcPts val="0"/>
                        </a:spcAft>
                      </a:pPr>
                      <a:r>
                        <a:rPr lang="en-US" altLang="zh-CN" sz="1200" b="0" kern="1200" dirty="0">
                          <a:solidFill>
                            <a:schemeClr val="tx1"/>
                          </a:solidFill>
                          <a:latin typeface="+mn-lt"/>
                          <a:ea typeface="+mn-ea"/>
                          <a:cs typeface="Arial" panose="020B0604020202020204" pitchFamily="34" charset="0"/>
                        </a:rPr>
                        <a:t>S5-236601</a:t>
                      </a:r>
                    </a:p>
                    <a:p>
                      <a:pPr marL="0" algn="l" defTabSz="1219170" rtl="0" eaLnBrk="1" latinLnBrk="0" hangingPunct="1">
                        <a:spcAft>
                          <a:spcPts val="0"/>
                        </a:spcAft>
                      </a:pPr>
                      <a:r>
                        <a:rPr lang="en-US" altLang="zh-CN" sz="1200" b="0" kern="1200" dirty="0">
                          <a:solidFill>
                            <a:schemeClr val="tx1"/>
                          </a:solidFill>
                          <a:latin typeface="+mn-lt"/>
                          <a:ea typeface="+mn-ea"/>
                          <a:cs typeface="Arial" panose="020B0604020202020204" pitchFamily="34" charset="0"/>
                        </a:rPr>
                        <a:t>S5-236598</a:t>
                      </a:r>
                    </a:p>
                    <a:p>
                      <a:pPr marL="0" algn="l" defTabSz="1219170" rtl="0" eaLnBrk="1" latinLnBrk="0" hangingPunct="1">
                        <a:spcAft>
                          <a:spcPts val="0"/>
                        </a:spcAft>
                      </a:pPr>
                      <a:r>
                        <a:rPr lang="en-US" altLang="zh-CN" sz="1200" b="0" kern="1200" dirty="0">
                          <a:solidFill>
                            <a:schemeClr val="tx1"/>
                          </a:solidFill>
                          <a:latin typeface="+mn-lt"/>
                          <a:ea typeface="+mn-ea"/>
                          <a:cs typeface="Arial" panose="020B0604020202020204" pitchFamily="34" charset="0"/>
                        </a:rPr>
                        <a:t>S5-236599</a:t>
                      </a:r>
                    </a:p>
                    <a:p>
                      <a:pPr marL="0" algn="l" defTabSz="1219170" rtl="0" eaLnBrk="1" latinLnBrk="0" hangingPunct="1">
                        <a:spcAft>
                          <a:spcPts val="0"/>
                        </a:spcAft>
                      </a:pPr>
                      <a:r>
                        <a:rPr lang="en-US" altLang="zh-CN" sz="1200" b="0" kern="1200" dirty="0">
                          <a:solidFill>
                            <a:schemeClr val="tx1"/>
                          </a:solidFill>
                          <a:latin typeface="+mn-lt"/>
                          <a:ea typeface="+mn-ea"/>
                          <a:cs typeface="Arial" panose="020B0604020202020204" pitchFamily="34" charset="0"/>
                        </a:rPr>
                        <a:t>S5-236600</a:t>
                      </a:r>
                    </a:p>
                    <a:p>
                      <a:pPr marL="0" algn="l" defTabSz="1219170" rtl="0" eaLnBrk="1" latinLnBrk="0" hangingPunct="1">
                        <a:spcAft>
                          <a:spcPts val="0"/>
                        </a:spcAft>
                      </a:pPr>
                      <a:r>
                        <a:rPr lang="en-US" altLang="zh-CN" sz="1200" b="0" kern="1200" dirty="0">
                          <a:solidFill>
                            <a:schemeClr val="tx1"/>
                          </a:solidFill>
                          <a:latin typeface="+mn-lt"/>
                          <a:ea typeface="+mn-ea"/>
                          <a:cs typeface="Arial" panose="020B0604020202020204" pitchFamily="34" charset="0"/>
                        </a:rPr>
                        <a:t>S5-236722</a:t>
                      </a: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r>
                        <a:rPr lang="en-US" altLang="zh-CN" sz="1200" b="0" kern="1200" dirty="0">
                          <a:solidFill>
                            <a:schemeClr val="tx1"/>
                          </a:solidFill>
                          <a:latin typeface="+mn-lt"/>
                          <a:ea typeface="+mn-ea"/>
                          <a:cs typeface="+mn-cs"/>
                        </a:rPr>
                        <a:t>Rel-17 CR 32.257 Remove the Triggers in Charging Data message</a:t>
                      </a:r>
                      <a:endParaRPr lang="zh-CN" altLang="en-US" sz="1200" b="0" kern="1200" dirty="0">
                        <a:solidFill>
                          <a:schemeClr val="tx1"/>
                        </a:solidFill>
                        <a:latin typeface="+mn-lt"/>
                        <a:ea typeface="+mn-ea"/>
                        <a:cs typeface="+mn-cs"/>
                      </a:endParaRPr>
                    </a:p>
                    <a:p>
                      <a:r>
                        <a:rPr lang="en-US" altLang="zh-CN" sz="1200" b="0" kern="1200" dirty="0">
                          <a:solidFill>
                            <a:schemeClr val="tx1"/>
                          </a:solidFill>
                          <a:latin typeface="+mn-lt"/>
                          <a:ea typeface="+mn-ea"/>
                          <a:cs typeface="+mn-cs"/>
                        </a:rPr>
                        <a:t>Rel-17 CR 28.201 Remove the Triggers in Charging Data message</a:t>
                      </a:r>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tx1"/>
                          </a:solidFill>
                          <a:latin typeface="+mn-lt"/>
                          <a:ea typeface="+mn-ea"/>
                          <a:cs typeface="+mn-cs"/>
                        </a:rPr>
                        <a:t>Rel-18 CR 32.254 Remove the Triggers in Charging Data message</a:t>
                      </a:r>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tx1"/>
                          </a:solidFill>
                          <a:latin typeface="+mn-lt"/>
                          <a:ea typeface="+mn-ea"/>
                          <a:cs typeface="+mn-cs"/>
                        </a:rPr>
                        <a:t>Rel-18 CR 32.256 Remove the Triggers in Charging Data message</a:t>
                      </a:r>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tx1"/>
                          </a:solidFill>
                          <a:latin typeface="+mn-lt"/>
                          <a:ea typeface="+mn-ea"/>
                          <a:cs typeface="+mn-cs"/>
                        </a:rPr>
                        <a:t>Rel-18 </a:t>
                      </a:r>
                      <a:r>
                        <a:rPr lang="en-US" altLang="zh-CN" sz="1200" b="0" kern="1200" dirty="0" err="1">
                          <a:solidFill>
                            <a:schemeClr val="tx1"/>
                          </a:solidFill>
                          <a:latin typeface="+mn-lt"/>
                          <a:ea typeface="+mn-ea"/>
                          <a:cs typeface="+mn-cs"/>
                        </a:rPr>
                        <a:t>pCR</a:t>
                      </a:r>
                      <a:r>
                        <a:rPr lang="en-US" altLang="zh-CN" sz="1200" b="0" kern="1200" dirty="0">
                          <a:solidFill>
                            <a:schemeClr val="tx1"/>
                          </a:solidFill>
                          <a:latin typeface="+mn-lt"/>
                          <a:ea typeface="+mn-ea"/>
                          <a:cs typeface="+mn-cs"/>
                        </a:rPr>
                        <a:t> 28.203 Update of triggers</a:t>
                      </a:r>
                    </a:p>
                  </a:txBody>
                  <a:tcPr marL="68580" marR="68580" marT="0" marB="0"/>
                </a:tc>
                <a:extLst>
                  <a:ext uri="{0D108BD9-81ED-4DB2-BD59-A6C34878D82A}">
                    <a16:rowId xmlns:a16="http://schemas.microsoft.com/office/drawing/2014/main" val="2013711330"/>
                  </a:ext>
                </a:extLst>
              </a:tr>
            </a:tbl>
          </a:graphicData>
        </a:graphic>
      </p:graphicFrame>
      <p:sp>
        <p:nvSpPr>
          <p:cNvPr id="4" name="矩形 3">
            <a:extLst>
              <a:ext uri="{FF2B5EF4-FFF2-40B4-BE49-F238E27FC236}">
                <a16:creationId xmlns:a16="http://schemas.microsoft.com/office/drawing/2014/main" id="{3AFFA4DC-574A-4298-AC68-E53B42E75716}"/>
              </a:ext>
            </a:extLst>
          </p:cNvPr>
          <p:cNvSpPr/>
          <p:nvPr/>
        </p:nvSpPr>
        <p:spPr>
          <a:xfrm>
            <a:off x="129140" y="3498911"/>
            <a:ext cx="6238104" cy="3200876"/>
          </a:xfrm>
          <a:prstGeom prst="rect">
            <a:avLst/>
          </a:prstGeom>
        </p:spPr>
        <p:txBody>
          <a:bodyPr wrap="square">
            <a:spAutoFit/>
          </a:bodyPr>
          <a:lstStyle/>
          <a:p>
            <a:pPr marL="449263" indent="-449263">
              <a:spcBef>
                <a:spcPct val="20000"/>
              </a:spcBef>
              <a:buClr>
                <a:srgbClr val="C00000"/>
              </a:buClr>
              <a:buBlip>
                <a:blip r:embed="rId2"/>
              </a:buBlip>
            </a:pPr>
            <a:r>
              <a:rPr lang="en-US" altLang="zh-CN" sz="2000" kern="0" dirty="0">
                <a:solidFill>
                  <a:prstClr val="black"/>
                </a:solidFill>
                <a:latin typeface="Calibri"/>
              </a:rPr>
              <a:t>4 Opinions for the corrections </a:t>
            </a:r>
            <a:r>
              <a:rPr lang="en-US" altLang="zh-CN" sz="1400" kern="0" dirty="0">
                <a:solidFill>
                  <a:srgbClr val="FF0000"/>
                </a:solidFill>
                <a:latin typeface="Calibri"/>
              </a:rPr>
              <a:t>(From R18 for all the stage2) </a:t>
            </a:r>
            <a:endParaRPr lang="en-US" altLang="zh-CN" sz="2000" kern="0" dirty="0">
              <a:solidFill>
                <a:srgbClr val="FF0000"/>
              </a:solidFill>
              <a:latin typeface="Calibri"/>
            </a:endParaRPr>
          </a:p>
          <a:p>
            <a:pPr marL="898525" lvl="1" indent="-449263">
              <a:spcBef>
                <a:spcPct val="20000"/>
              </a:spcBef>
              <a:buClr>
                <a:srgbClr val="C00000"/>
              </a:buClr>
              <a:buBlip>
                <a:blip r:embed="rId3"/>
              </a:buBlip>
            </a:pPr>
            <a:r>
              <a:rPr lang="en-US" altLang="zh-CN" sz="1400" dirty="0">
                <a:latin typeface="+mn-lt"/>
              </a:rPr>
              <a:t>Option A: If required, add the NF triggers in the CHF CDR TS 32.298.----Proposed in the CRs at SA5 #148 and 149.</a:t>
            </a:r>
          </a:p>
          <a:p>
            <a:pPr marL="898525" lvl="1" indent="-449263">
              <a:spcBef>
                <a:spcPct val="20000"/>
              </a:spcBef>
              <a:buClr>
                <a:srgbClr val="C00000"/>
              </a:buClr>
              <a:buBlip>
                <a:blip r:embed="rId3"/>
              </a:buBlip>
            </a:pPr>
            <a:r>
              <a:rPr lang="en-US" altLang="zh-CN" sz="1400" dirty="0">
                <a:latin typeface="+mn-lt"/>
              </a:rPr>
              <a:t>Option B: If required,  add the trigger type definition and binding in the 32.291 and add the all NF triggers in the and CHF parameters and ASN.1 in the TS 32.298. ---- Proposed in the CRs at SA5 #150. </a:t>
            </a:r>
          </a:p>
          <a:p>
            <a:pPr marL="898525" lvl="1" indent="-449263">
              <a:spcBef>
                <a:spcPct val="20000"/>
              </a:spcBef>
              <a:buClr>
                <a:srgbClr val="C00000"/>
              </a:buClr>
              <a:buBlip>
                <a:blip r:embed="rId3"/>
              </a:buBlip>
            </a:pPr>
            <a:r>
              <a:rPr lang="en-US" altLang="zh-CN" sz="1400" dirty="0">
                <a:latin typeface="+mn-lt"/>
              </a:rPr>
              <a:t>Option C: If not required, remove all the triggers in the message level and CHF CDR in the stage 2 because Stage 3 is not supported. The SMF trigger is an exception because SMF triggers are already covered.--- Proposed in the CRs at SA5 #151.</a:t>
            </a:r>
          </a:p>
          <a:p>
            <a:pPr marL="898525" lvl="1" indent="-449263">
              <a:spcBef>
                <a:spcPct val="20000"/>
              </a:spcBef>
              <a:buClr>
                <a:srgbClr val="C00000"/>
              </a:buClr>
              <a:buBlip>
                <a:blip r:embed="rId3"/>
              </a:buBlip>
            </a:pPr>
            <a:r>
              <a:rPr lang="en-US" altLang="zh-CN" sz="1400" dirty="0">
                <a:latin typeface="+mn-lt"/>
              </a:rPr>
              <a:t>Option D: If required, the common triggers is not applicable and add the special Trigger for each stage2 ---Proposed in the </a:t>
            </a:r>
            <a:r>
              <a:rPr lang="en-US" altLang="zh-CN" sz="1400" dirty="0" err="1">
                <a:latin typeface="+mn-lt"/>
              </a:rPr>
              <a:t>pCRs</a:t>
            </a:r>
            <a:r>
              <a:rPr lang="en-US" altLang="zh-CN" sz="1400" dirty="0">
                <a:latin typeface="+mn-lt"/>
              </a:rPr>
              <a:t> at SA5 #151.</a:t>
            </a:r>
          </a:p>
          <a:p>
            <a:pPr marL="628650" lvl="3" indent="-184150">
              <a:spcBef>
                <a:spcPct val="20000"/>
              </a:spcBef>
              <a:buClr>
                <a:srgbClr val="C00000"/>
              </a:buClr>
              <a:buFont typeface="Arial" panose="020B0604020202020204" pitchFamily="34" charset="0"/>
              <a:buChar char="•"/>
            </a:pPr>
            <a:r>
              <a:rPr lang="en-US" altLang="zh-CN" sz="1400" dirty="0">
                <a:latin typeface="+mn-lt"/>
              </a:rPr>
              <a:t>. </a:t>
            </a:r>
          </a:p>
        </p:txBody>
      </p:sp>
    </p:spTree>
    <p:extLst>
      <p:ext uri="{BB962C8B-B14F-4D97-AF65-F5344CB8AC3E}">
        <p14:creationId xmlns:p14="http://schemas.microsoft.com/office/powerpoint/2010/main" val="269786797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C9DDDE-120D-4C1D-98A5-68A276B9ECE9}"/>
              </a:ext>
            </a:extLst>
          </p:cNvPr>
          <p:cNvSpPr>
            <a:spLocks noGrp="1"/>
          </p:cNvSpPr>
          <p:nvPr>
            <p:ph type="title"/>
          </p:nvPr>
        </p:nvSpPr>
        <p:spPr>
          <a:xfrm>
            <a:off x="178835" y="-123137"/>
            <a:ext cx="10194502" cy="1143000"/>
          </a:xfrm>
        </p:spPr>
        <p:txBody>
          <a:bodyPr/>
          <a:lstStyle/>
          <a:p>
            <a:pPr algn="l"/>
            <a:r>
              <a:rPr lang="en-US" altLang="zh-CN" dirty="0"/>
              <a:t>Option A --- Add NF triggers</a:t>
            </a:r>
            <a:endParaRPr lang="zh-CN" altLang="en-US" dirty="0"/>
          </a:p>
        </p:txBody>
      </p:sp>
      <p:sp>
        <p:nvSpPr>
          <p:cNvPr id="8" name="矩形 7">
            <a:extLst>
              <a:ext uri="{FF2B5EF4-FFF2-40B4-BE49-F238E27FC236}">
                <a16:creationId xmlns:a16="http://schemas.microsoft.com/office/drawing/2014/main" id="{78D62AEA-2BA4-4E5F-BC73-500AA90F311D}"/>
              </a:ext>
            </a:extLst>
          </p:cNvPr>
          <p:cNvSpPr/>
          <p:nvPr/>
        </p:nvSpPr>
        <p:spPr>
          <a:xfrm>
            <a:off x="5192600" y="732074"/>
            <a:ext cx="4701540" cy="369332"/>
          </a:xfrm>
          <a:prstGeom prst="rect">
            <a:avLst/>
          </a:prstGeom>
        </p:spPr>
        <p:txBody>
          <a:bodyPr wrap="square">
            <a:spAutoFit/>
          </a:bodyPr>
          <a:lstStyle/>
          <a:p>
            <a:pPr marL="449263" lvl="0" indent="-449263">
              <a:spcBef>
                <a:spcPct val="20000"/>
              </a:spcBef>
              <a:buBlip>
                <a:blip r:embed="rId2"/>
              </a:buBlip>
            </a:pPr>
            <a:r>
              <a:rPr lang="en-US" altLang="zh-CN" sz="1800" kern="0" dirty="0">
                <a:solidFill>
                  <a:prstClr val="black"/>
                </a:solidFill>
                <a:latin typeface="Calibri"/>
              </a:rPr>
              <a:t>Add the special triggers in the CHF CDR </a:t>
            </a:r>
          </a:p>
        </p:txBody>
      </p:sp>
      <p:pic>
        <p:nvPicPr>
          <p:cNvPr id="3" name="图片 2">
            <a:extLst>
              <a:ext uri="{FF2B5EF4-FFF2-40B4-BE49-F238E27FC236}">
                <a16:creationId xmlns:a16="http://schemas.microsoft.com/office/drawing/2014/main" id="{063F272E-AFAE-42C1-850D-D8F686F7ECF5}"/>
              </a:ext>
            </a:extLst>
          </p:cNvPr>
          <p:cNvPicPr>
            <a:picLocks noChangeAspect="1"/>
          </p:cNvPicPr>
          <p:nvPr/>
        </p:nvPicPr>
        <p:blipFill rotWithShape="1">
          <a:blip r:embed="rId3"/>
          <a:srcRect t="5462"/>
          <a:stretch/>
        </p:blipFill>
        <p:spPr>
          <a:xfrm>
            <a:off x="5596125" y="1209823"/>
            <a:ext cx="4087613" cy="2869828"/>
          </a:xfrm>
          <a:prstGeom prst="rect">
            <a:avLst/>
          </a:prstGeom>
        </p:spPr>
      </p:pic>
      <p:pic>
        <p:nvPicPr>
          <p:cNvPr id="7" name="图片 6">
            <a:extLst>
              <a:ext uri="{FF2B5EF4-FFF2-40B4-BE49-F238E27FC236}">
                <a16:creationId xmlns:a16="http://schemas.microsoft.com/office/drawing/2014/main" id="{46949C0F-D781-4381-88F2-41C395960146}"/>
              </a:ext>
            </a:extLst>
          </p:cNvPr>
          <p:cNvPicPr>
            <a:picLocks noChangeAspect="1"/>
          </p:cNvPicPr>
          <p:nvPr/>
        </p:nvPicPr>
        <p:blipFill>
          <a:blip r:embed="rId4"/>
          <a:stretch>
            <a:fillRect/>
          </a:stretch>
        </p:blipFill>
        <p:spPr>
          <a:xfrm>
            <a:off x="5596125" y="4100777"/>
            <a:ext cx="4087612" cy="2308860"/>
          </a:xfrm>
          <a:prstGeom prst="rect">
            <a:avLst/>
          </a:prstGeom>
        </p:spPr>
      </p:pic>
      <p:pic>
        <p:nvPicPr>
          <p:cNvPr id="12" name="图片 11">
            <a:extLst>
              <a:ext uri="{FF2B5EF4-FFF2-40B4-BE49-F238E27FC236}">
                <a16:creationId xmlns:a16="http://schemas.microsoft.com/office/drawing/2014/main" id="{7DA6BA6A-D02B-476A-BDA9-DDADDC82A552}"/>
              </a:ext>
            </a:extLst>
          </p:cNvPr>
          <p:cNvPicPr>
            <a:picLocks noChangeAspect="1"/>
          </p:cNvPicPr>
          <p:nvPr/>
        </p:nvPicPr>
        <p:blipFill>
          <a:blip r:embed="rId5"/>
          <a:stretch>
            <a:fillRect/>
          </a:stretch>
        </p:blipFill>
        <p:spPr>
          <a:xfrm>
            <a:off x="419458" y="1120944"/>
            <a:ext cx="4078155" cy="2636156"/>
          </a:xfrm>
          <a:prstGeom prst="rect">
            <a:avLst/>
          </a:prstGeom>
        </p:spPr>
      </p:pic>
      <p:pic>
        <p:nvPicPr>
          <p:cNvPr id="13" name="图片 12">
            <a:extLst>
              <a:ext uri="{FF2B5EF4-FFF2-40B4-BE49-F238E27FC236}">
                <a16:creationId xmlns:a16="http://schemas.microsoft.com/office/drawing/2014/main" id="{6B2730D9-58F9-4F6A-887B-AF9894CC4AF7}"/>
              </a:ext>
            </a:extLst>
          </p:cNvPr>
          <p:cNvPicPr>
            <a:picLocks noChangeAspect="1"/>
          </p:cNvPicPr>
          <p:nvPr/>
        </p:nvPicPr>
        <p:blipFill>
          <a:blip r:embed="rId6"/>
          <a:stretch>
            <a:fillRect/>
          </a:stretch>
        </p:blipFill>
        <p:spPr>
          <a:xfrm>
            <a:off x="419458" y="3858181"/>
            <a:ext cx="4087614" cy="2551456"/>
          </a:xfrm>
          <a:prstGeom prst="rect">
            <a:avLst/>
          </a:prstGeom>
        </p:spPr>
      </p:pic>
      <p:sp>
        <p:nvSpPr>
          <p:cNvPr id="14" name="矩形 13">
            <a:extLst>
              <a:ext uri="{FF2B5EF4-FFF2-40B4-BE49-F238E27FC236}">
                <a16:creationId xmlns:a16="http://schemas.microsoft.com/office/drawing/2014/main" id="{9668CE3E-FDE9-4090-9080-43450B358AFF}"/>
              </a:ext>
            </a:extLst>
          </p:cNvPr>
          <p:cNvSpPr/>
          <p:nvPr/>
        </p:nvSpPr>
        <p:spPr>
          <a:xfrm>
            <a:off x="128953" y="716443"/>
            <a:ext cx="4701540" cy="369332"/>
          </a:xfrm>
          <a:prstGeom prst="rect">
            <a:avLst/>
          </a:prstGeom>
        </p:spPr>
        <p:txBody>
          <a:bodyPr wrap="square">
            <a:spAutoFit/>
          </a:bodyPr>
          <a:lstStyle/>
          <a:p>
            <a:pPr marL="449263" lvl="0" indent="-449263">
              <a:spcBef>
                <a:spcPct val="20000"/>
              </a:spcBef>
              <a:buBlip>
                <a:blip r:embed="rId2"/>
              </a:buBlip>
            </a:pPr>
            <a:r>
              <a:rPr lang="en-US" altLang="zh-CN" sz="1800" kern="0" dirty="0">
                <a:solidFill>
                  <a:prstClr val="black"/>
                </a:solidFill>
                <a:latin typeface="Calibri"/>
              </a:rPr>
              <a:t>Add the general NF triggers in the CHF CDR </a:t>
            </a:r>
          </a:p>
        </p:txBody>
      </p:sp>
      <p:sp>
        <p:nvSpPr>
          <p:cNvPr id="16" name="矩形 15">
            <a:extLst>
              <a:ext uri="{FF2B5EF4-FFF2-40B4-BE49-F238E27FC236}">
                <a16:creationId xmlns:a16="http://schemas.microsoft.com/office/drawing/2014/main" id="{5F8D4105-D31B-4633-840D-65CBAB97642C}"/>
              </a:ext>
            </a:extLst>
          </p:cNvPr>
          <p:cNvSpPr/>
          <p:nvPr/>
        </p:nvSpPr>
        <p:spPr bwMode="auto">
          <a:xfrm>
            <a:off x="320040" y="3429000"/>
            <a:ext cx="4177573" cy="369332"/>
          </a:xfrm>
          <a:prstGeom prst="rect">
            <a:avLst/>
          </a:prstGeom>
          <a:noFill/>
          <a:ln w="19050"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7" name="矩形 16">
            <a:extLst>
              <a:ext uri="{FF2B5EF4-FFF2-40B4-BE49-F238E27FC236}">
                <a16:creationId xmlns:a16="http://schemas.microsoft.com/office/drawing/2014/main" id="{DB91F779-9535-46C7-9775-8A34A30F5B33}"/>
              </a:ext>
            </a:extLst>
          </p:cNvPr>
          <p:cNvSpPr/>
          <p:nvPr/>
        </p:nvSpPr>
        <p:spPr bwMode="auto">
          <a:xfrm>
            <a:off x="329499" y="6040305"/>
            <a:ext cx="4177573" cy="369332"/>
          </a:xfrm>
          <a:prstGeom prst="rect">
            <a:avLst/>
          </a:prstGeom>
          <a:noFill/>
          <a:ln w="19050" cap="flat" cmpd="sng" algn="ctr">
            <a:solidFill>
              <a:srgbClr val="5C88D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8" name="矩形 17">
            <a:extLst>
              <a:ext uri="{FF2B5EF4-FFF2-40B4-BE49-F238E27FC236}">
                <a16:creationId xmlns:a16="http://schemas.microsoft.com/office/drawing/2014/main" id="{E465F91B-9610-4DDF-A838-84B7DC80F2A9}"/>
              </a:ext>
            </a:extLst>
          </p:cNvPr>
          <p:cNvSpPr/>
          <p:nvPr/>
        </p:nvSpPr>
        <p:spPr bwMode="auto">
          <a:xfrm>
            <a:off x="5596125" y="3572433"/>
            <a:ext cx="4177573" cy="528343"/>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9" name="矩形 18">
            <a:extLst>
              <a:ext uri="{FF2B5EF4-FFF2-40B4-BE49-F238E27FC236}">
                <a16:creationId xmlns:a16="http://schemas.microsoft.com/office/drawing/2014/main" id="{E5195B36-D469-4B3B-8344-BC603718624D}"/>
              </a:ext>
            </a:extLst>
          </p:cNvPr>
          <p:cNvSpPr/>
          <p:nvPr/>
        </p:nvSpPr>
        <p:spPr bwMode="auto">
          <a:xfrm>
            <a:off x="5596125" y="6141719"/>
            <a:ext cx="4177573" cy="267917"/>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1" name="矩形 20">
            <a:extLst>
              <a:ext uri="{FF2B5EF4-FFF2-40B4-BE49-F238E27FC236}">
                <a16:creationId xmlns:a16="http://schemas.microsoft.com/office/drawing/2014/main" id="{B33C14B4-6129-463B-844C-35E26AF8EDEB}"/>
              </a:ext>
            </a:extLst>
          </p:cNvPr>
          <p:cNvSpPr/>
          <p:nvPr/>
        </p:nvSpPr>
        <p:spPr>
          <a:xfrm>
            <a:off x="9989054" y="1448161"/>
            <a:ext cx="2027685" cy="4290405"/>
          </a:xfrm>
          <a:prstGeom prst="rect">
            <a:avLst/>
          </a:prstGeom>
        </p:spPr>
        <p:txBody>
          <a:bodyPr wrap="square">
            <a:spAutoFit/>
          </a:bodyPr>
          <a:lstStyle/>
          <a:p>
            <a:pPr marL="265113" lvl="2" indent="-265113">
              <a:spcBef>
                <a:spcPct val="20000"/>
              </a:spcBef>
              <a:buClr>
                <a:srgbClr val="C00000"/>
              </a:buClr>
              <a:buBlip>
                <a:blip r:embed="rId7"/>
              </a:buBlip>
            </a:pPr>
            <a:r>
              <a:rPr lang="en-US" altLang="zh-CN" sz="1100" dirty="0"/>
              <a:t>To keep alignment with the CHF CDRs specified in the service specifications, the following item should be added. </a:t>
            </a:r>
          </a:p>
          <a:p>
            <a:pPr marL="358775" lvl="2" indent="-176213">
              <a:spcBef>
                <a:spcPct val="20000"/>
              </a:spcBef>
              <a:buClr>
                <a:srgbClr val="C00000"/>
              </a:buClr>
              <a:buFont typeface="Arial" panose="020B0604020202020204" pitchFamily="34" charset="0"/>
              <a:buChar char="•"/>
            </a:pPr>
            <a:r>
              <a:rPr lang="en-US" altLang="zh-CN" sz="1100" dirty="0"/>
              <a:t>For NEF charging, the message level triggers is specified in the TS 32.254</a:t>
            </a:r>
          </a:p>
          <a:p>
            <a:pPr marL="358775" lvl="2" indent="-176213">
              <a:spcBef>
                <a:spcPct val="20000"/>
              </a:spcBef>
              <a:buClr>
                <a:srgbClr val="C00000"/>
              </a:buClr>
              <a:buFont typeface="Arial" panose="020B0604020202020204" pitchFamily="34" charset="0"/>
              <a:buChar char="•"/>
            </a:pPr>
            <a:r>
              <a:rPr lang="en-US" altLang="zh-CN" sz="1100" dirty="0"/>
              <a:t>For Edge computing charging, the message level triggers is specified in the TS 32.257.</a:t>
            </a:r>
          </a:p>
          <a:p>
            <a:pPr marL="358775" lvl="2" indent="-176213">
              <a:spcBef>
                <a:spcPct val="20000"/>
              </a:spcBef>
              <a:buClr>
                <a:srgbClr val="C00000"/>
              </a:buClr>
              <a:buFont typeface="Arial" panose="020B0604020202020204" pitchFamily="34" charset="0"/>
              <a:buChar char="•"/>
            </a:pPr>
            <a:r>
              <a:rPr lang="en-US" altLang="zh-CN" sz="1100" dirty="0"/>
              <a:t>For NSPA charging, the triggers in Used Unit Container is specified in the TS 28.202.</a:t>
            </a:r>
          </a:p>
          <a:p>
            <a:pPr marL="265113" lvl="2" indent="-265113">
              <a:spcBef>
                <a:spcPct val="20000"/>
              </a:spcBef>
              <a:buClr>
                <a:srgbClr val="C00000"/>
              </a:buClr>
              <a:buBlip>
                <a:blip r:embed="rId7"/>
              </a:buBlip>
            </a:pPr>
            <a:r>
              <a:rPr lang="en-US" altLang="zh-CN" sz="1100" dirty="0"/>
              <a:t>Other NF consumers which not specify the trigger in the CHF CDR will not present in the CHF CDR.</a:t>
            </a:r>
          </a:p>
        </p:txBody>
      </p:sp>
      <p:sp>
        <p:nvSpPr>
          <p:cNvPr id="22" name="矩形 21">
            <a:extLst>
              <a:ext uri="{FF2B5EF4-FFF2-40B4-BE49-F238E27FC236}">
                <a16:creationId xmlns:a16="http://schemas.microsoft.com/office/drawing/2014/main" id="{98C6F427-CA6F-4C3B-9C14-A9DEF9E14274}"/>
              </a:ext>
            </a:extLst>
          </p:cNvPr>
          <p:cNvSpPr/>
          <p:nvPr/>
        </p:nvSpPr>
        <p:spPr>
          <a:xfrm>
            <a:off x="4050210" y="1216342"/>
            <a:ext cx="1451821" cy="2631490"/>
          </a:xfrm>
          <a:prstGeom prst="rect">
            <a:avLst/>
          </a:prstGeom>
        </p:spPr>
        <p:txBody>
          <a:bodyPr wrap="square">
            <a:spAutoFit/>
          </a:bodyPr>
          <a:lstStyle/>
          <a:p>
            <a:pPr marL="625475" lvl="2" indent="-179388">
              <a:spcBef>
                <a:spcPct val="20000"/>
              </a:spcBef>
              <a:buClr>
                <a:srgbClr val="C00000"/>
              </a:buClr>
              <a:buBlip>
                <a:blip r:embed="rId7"/>
              </a:buBlip>
            </a:pPr>
            <a:r>
              <a:rPr lang="en-US" altLang="zh-CN" sz="1100" dirty="0"/>
              <a:t>Add the NF triggers in the CHF CDR which can be used for any NF consumer (e.g. AMF, NEF), except SMF.</a:t>
            </a:r>
            <a:endParaRPr lang="zh-CN" altLang="en-US" sz="1100" dirty="0"/>
          </a:p>
        </p:txBody>
      </p:sp>
      <p:sp>
        <p:nvSpPr>
          <p:cNvPr id="24" name="箭头: 右弧形 23">
            <a:extLst>
              <a:ext uri="{FF2B5EF4-FFF2-40B4-BE49-F238E27FC236}">
                <a16:creationId xmlns:a16="http://schemas.microsoft.com/office/drawing/2014/main" id="{7DBBDB20-B36B-4C58-BDA9-95844A7E2AD8}"/>
              </a:ext>
            </a:extLst>
          </p:cNvPr>
          <p:cNvSpPr/>
          <p:nvPr/>
        </p:nvSpPr>
        <p:spPr bwMode="auto">
          <a:xfrm rot="1209674">
            <a:off x="4712926" y="3823770"/>
            <a:ext cx="327328" cy="853540"/>
          </a:xfrm>
          <a:prstGeom prst="curved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5" name="箭头: 右弧形 24">
            <a:extLst>
              <a:ext uri="{FF2B5EF4-FFF2-40B4-BE49-F238E27FC236}">
                <a16:creationId xmlns:a16="http://schemas.microsoft.com/office/drawing/2014/main" id="{9BD0829A-FD96-43EC-89B9-47D0ED11BFB6}"/>
              </a:ext>
            </a:extLst>
          </p:cNvPr>
          <p:cNvSpPr/>
          <p:nvPr/>
        </p:nvSpPr>
        <p:spPr bwMode="auto">
          <a:xfrm rot="2800832">
            <a:off x="10216077" y="5613535"/>
            <a:ext cx="327328" cy="853540"/>
          </a:xfrm>
          <a:prstGeom prst="curvedLeftArrow">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9098083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93253C-7F15-41F3-B678-6417DD590F97}"/>
              </a:ext>
            </a:extLst>
          </p:cNvPr>
          <p:cNvSpPr>
            <a:spLocks noGrp="1"/>
          </p:cNvSpPr>
          <p:nvPr>
            <p:ph type="title"/>
          </p:nvPr>
        </p:nvSpPr>
        <p:spPr>
          <a:xfrm>
            <a:off x="-716280" y="0"/>
            <a:ext cx="11018520" cy="1143000"/>
          </a:xfrm>
        </p:spPr>
        <p:txBody>
          <a:bodyPr/>
          <a:lstStyle/>
          <a:p>
            <a:r>
              <a:rPr lang="en-US" altLang="zh-CN" dirty="0"/>
              <a:t>Option B --- Add the triggers in TS 32.291</a:t>
            </a:r>
            <a:endParaRPr lang="zh-CN" altLang="en-US" dirty="0"/>
          </a:p>
        </p:txBody>
      </p:sp>
      <p:pic>
        <p:nvPicPr>
          <p:cNvPr id="4" name="图片 3">
            <a:extLst>
              <a:ext uri="{FF2B5EF4-FFF2-40B4-BE49-F238E27FC236}">
                <a16:creationId xmlns:a16="http://schemas.microsoft.com/office/drawing/2014/main" id="{E41EB02E-A6FE-4E20-AE12-AB7E1C8F8921}"/>
              </a:ext>
            </a:extLst>
          </p:cNvPr>
          <p:cNvPicPr>
            <a:picLocks noChangeAspect="1"/>
          </p:cNvPicPr>
          <p:nvPr/>
        </p:nvPicPr>
        <p:blipFill>
          <a:blip r:embed="rId2"/>
          <a:stretch>
            <a:fillRect/>
          </a:stretch>
        </p:blipFill>
        <p:spPr>
          <a:xfrm>
            <a:off x="797146" y="3016504"/>
            <a:ext cx="3651962" cy="392333"/>
          </a:xfrm>
          <a:prstGeom prst="rect">
            <a:avLst/>
          </a:prstGeom>
        </p:spPr>
      </p:pic>
      <p:pic>
        <p:nvPicPr>
          <p:cNvPr id="5" name="图片 4">
            <a:extLst>
              <a:ext uri="{FF2B5EF4-FFF2-40B4-BE49-F238E27FC236}">
                <a16:creationId xmlns:a16="http://schemas.microsoft.com/office/drawing/2014/main" id="{0486A316-78F6-448B-972D-225259EB3D91}"/>
              </a:ext>
            </a:extLst>
          </p:cNvPr>
          <p:cNvPicPr>
            <a:picLocks noChangeAspect="1"/>
          </p:cNvPicPr>
          <p:nvPr/>
        </p:nvPicPr>
        <p:blipFill>
          <a:blip r:embed="rId3"/>
          <a:stretch>
            <a:fillRect/>
          </a:stretch>
        </p:blipFill>
        <p:spPr>
          <a:xfrm>
            <a:off x="767638" y="3370314"/>
            <a:ext cx="4424719" cy="3008936"/>
          </a:xfrm>
          <a:prstGeom prst="rect">
            <a:avLst/>
          </a:prstGeom>
        </p:spPr>
      </p:pic>
      <p:pic>
        <p:nvPicPr>
          <p:cNvPr id="6" name="图片 5">
            <a:extLst>
              <a:ext uri="{FF2B5EF4-FFF2-40B4-BE49-F238E27FC236}">
                <a16:creationId xmlns:a16="http://schemas.microsoft.com/office/drawing/2014/main" id="{AF5A5F27-97EC-46E0-B7AE-60F0435C5404}"/>
              </a:ext>
            </a:extLst>
          </p:cNvPr>
          <p:cNvPicPr>
            <a:picLocks noChangeAspect="1"/>
          </p:cNvPicPr>
          <p:nvPr/>
        </p:nvPicPr>
        <p:blipFill>
          <a:blip r:embed="rId4"/>
          <a:stretch>
            <a:fillRect/>
          </a:stretch>
        </p:blipFill>
        <p:spPr>
          <a:xfrm>
            <a:off x="5607209" y="4920036"/>
            <a:ext cx="4812224" cy="1459214"/>
          </a:xfrm>
          <a:prstGeom prst="rect">
            <a:avLst/>
          </a:prstGeom>
        </p:spPr>
      </p:pic>
      <p:pic>
        <p:nvPicPr>
          <p:cNvPr id="7" name="图片 6">
            <a:extLst>
              <a:ext uri="{FF2B5EF4-FFF2-40B4-BE49-F238E27FC236}">
                <a16:creationId xmlns:a16="http://schemas.microsoft.com/office/drawing/2014/main" id="{7D016B16-BFB4-4363-A7EB-F350E2F7C548}"/>
              </a:ext>
            </a:extLst>
          </p:cNvPr>
          <p:cNvPicPr>
            <a:picLocks noChangeAspect="1"/>
          </p:cNvPicPr>
          <p:nvPr/>
        </p:nvPicPr>
        <p:blipFill>
          <a:blip r:embed="rId5"/>
          <a:stretch>
            <a:fillRect/>
          </a:stretch>
        </p:blipFill>
        <p:spPr>
          <a:xfrm>
            <a:off x="5607209" y="1455734"/>
            <a:ext cx="4812224" cy="3008936"/>
          </a:xfrm>
          <a:prstGeom prst="rect">
            <a:avLst/>
          </a:prstGeom>
        </p:spPr>
      </p:pic>
      <p:sp>
        <p:nvSpPr>
          <p:cNvPr id="8" name="矩形 7">
            <a:extLst>
              <a:ext uri="{FF2B5EF4-FFF2-40B4-BE49-F238E27FC236}">
                <a16:creationId xmlns:a16="http://schemas.microsoft.com/office/drawing/2014/main" id="{5BF9E726-DF6C-4607-9BF8-BECD1A8A4DBD}"/>
              </a:ext>
            </a:extLst>
          </p:cNvPr>
          <p:cNvSpPr/>
          <p:nvPr/>
        </p:nvSpPr>
        <p:spPr>
          <a:xfrm>
            <a:off x="5656375" y="4590810"/>
            <a:ext cx="1465583" cy="276999"/>
          </a:xfrm>
          <a:prstGeom prst="rect">
            <a:avLst/>
          </a:prstGeom>
        </p:spPr>
        <p:txBody>
          <a:bodyPr wrap="square">
            <a:spAutoFit/>
          </a:bodyPr>
          <a:lstStyle/>
          <a:p>
            <a:pPr marL="449263" lvl="0" indent="-449263">
              <a:spcBef>
                <a:spcPct val="20000"/>
              </a:spcBef>
              <a:buBlip>
                <a:blip r:embed="rId6"/>
              </a:buBlip>
            </a:pPr>
            <a:r>
              <a:rPr lang="en-US" altLang="zh-CN" sz="1200" kern="0" dirty="0">
                <a:solidFill>
                  <a:prstClr val="black"/>
                </a:solidFill>
                <a:latin typeface="Calibri"/>
              </a:rPr>
              <a:t>…</a:t>
            </a:r>
          </a:p>
        </p:txBody>
      </p:sp>
      <p:sp>
        <p:nvSpPr>
          <p:cNvPr id="9" name="矩形 8">
            <a:extLst>
              <a:ext uri="{FF2B5EF4-FFF2-40B4-BE49-F238E27FC236}">
                <a16:creationId xmlns:a16="http://schemas.microsoft.com/office/drawing/2014/main" id="{D9303A0F-8E3A-4DA9-99B7-D8F986D5674B}"/>
              </a:ext>
            </a:extLst>
          </p:cNvPr>
          <p:cNvSpPr/>
          <p:nvPr/>
        </p:nvSpPr>
        <p:spPr>
          <a:xfrm>
            <a:off x="1772568" y="1637870"/>
            <a:ext cx="744435" cy="276999"/>
          </a:xfrm>
          <a:prstGeom prst="rect">
            <a:avLst/>
          </a:prstGeom>
        </p:spPr>
        <p:txBody>
          <a:bodyPr wrap="none">
            <a:spAutoFit/>
          </a:bodyPr>
          <a:lstStyle/>
          <a:p>
            <a:pPr marL="449263" lvl="0" indent="-449263">
              <a:spcBef>
                <a:spcPct val="20000"/>
              </a:spcBef>
              <a:buBlip>
                <a:blip r:embed="rId6"/>
              </a:buBlip>
            </a:pPr>
            <a:r>
              <a:rPr lang="en-US" altLang="zh-CN" sz="1200" kern="0" dirty="0">
                <a:solidFill>
                  <a:prstClr val="black"/>
                </a:solidFill>
                <a:latin typeface="Calibri"/>
              </a:rPr>
              <a:t>…</a:t>
            </a:r>
          </a:p>
        </p:txBody>
      </p:sp>
      <p:pic>
        <p:nvPicPr>
          <p:cNvPr id="10" name="图片 9">
            <a:extLst>
              <a:ext uri="{FF2B5EF4-FFF2-40B4-BE49-F238E27FC236}">
                <a16:creationId xmlns:a16="http://schemas.microsoft.com/office/drawing/2014/main" id="{5C7B5D7E-89CC-4A27-A8E8-EA8510C8DA26}"/>
              </a:ext>
            </a:extLst>
          </p:cNvPr>
          <p:cNvPicPr>
            <a:picLocks noChangeAspect="1"/>
          </p:cNvPicPr>
          <p:nvPr/>
        </p:nvPicPr>
        <p:blipFill>
          <a:blip r:embed="rId7"/>
          <a:stretch>
            <a:fillRect/>
          </a:stretch>
        </p:blipFill>
        <p:spPr>
          <a:xfrm>
            <a:off x="767638" y="1435190"/>
            <a:ext cx="4512819" cy="1590052"/>
          </a:xfrm>
          <a:prstGeom prst="rect">
            <a:avLst/>
          </a:prstGeom>
        </p:spPr>
      </p:pic>
      <p:sp>
        <p:nvSpPr>
          <p:cNvPr id="11" name="箭头: 下弧形 10">
            <a:extLst>
              <a:ext uri="{FF2B5EF4-FFF2-40B4-BE49-F238E27FC236}">
                <a16:creationId xmlns:a16="http://schemas.microsoft.com/office/drawing/2014/main" id="{18AB537C-AC08-4D3A-9B9F-FD6E5BDED7D2}"/>
              </a:ext>
            </a:extLst>
          </p:cNvPr>
          <p:cNvSpPr/>
          <p:nvPr/>
        </p:nvSpPr>
        <p:spPr bwMode="auto">
          <a:xfrm rot="5400000">
            <a:off x="-575113" y="3462069"/>
            <a:ext cx="2142524" cy="375918"/>
          </a:xfrm>
          <a:prstGeom prst="curvedUpArrow">
            <a:avLst>
              <a:gd name="adj1" fmla="val 25000"/>
              <a:gd name="adj2" fmla="val 50000"/>
              <a:gd name="adj3" fmla="val 25000"/>
            </a:avLst>
          </a:prstGeom>
          <a:solidFill>
            <a:srgbClr val="7030A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2" name="矩形 11">
            <a:extLst>
              <a:ext uri="{FF2B5EF4-FFF2-40B4-BE49-F238E27FC236}">
                <a16:creationId xmlns:a16="http://schemas.microsoft.com/office/drawing/2014/main" id="{F7224106-D86F-4C66-A797-421E82D1326B}"/>
              </a:ext>
            </a:extLst>
          </p:cNvPr>
          <p:cNvSpPr/>
          <p:nvPr/>
        </p:nvSpPr>
        <p:spPr>
          <a:xfrm>
            <a:off x="177281" y="920078"/>
            <a:ext cx="9144000" cy="369332"/>
          </a:xfrm>
          <a:prstGeom prst="rect">
            <a:avLst/>
          </a:prstGeom>
        </p:spPr>
        <p:txBody>
          <a:bodyPr wrap="square">
            <a:spAutoFit/>
          </a:bodyPr>
          <a:lstStyle/>
          <a:p>
            <a:pPr marL="449263" lvl="0" indent="-449263">
              <a:spcBef>
                <a:spcPct val="20000"/>
              </a:spcBef>
              <a:buBlip>
                <a:blip r:embed="rId6"/>
              </a:buBlip>
            </a:pPr>
            <a:r>
              <a:rPr lang="en-US" altLang="zh-CN" sz="1800" kern="0" dirty="0">
                <a:solidFill>
                  <a:prstClr val="black"/>
                </a:solidFill>
                <a:latin typeface="Calibri"/>
              </a:rPr>
              <a:t>Add the detailed trigger types for SMSF, AMF, NEF…and other NF consumers </a:t>
            </a:r>
          </a:p>
        </p:txBody>
      </p:sp>
      <p:sp>
        <p:nvSpPr>
          <p:cNvPr id="14" name="矩形 13">
            <a:extLst>
              <a:ext uri="{FF2B5EF4-FFF2-40B4-BE49-F238E27FC236}">
                <a16:creationId xmlns:a16="http://schemas.microsoft.com/office/drawing/2014/main" id="{758E1D88-2E10-444C-BF1B-43023D137ED5}"/>
              </a:ext>
            </a:extLst>
          </p:cNvPr>
          <p:cNvSpPr/>
          <p:nvPr/>
        </p:nvSpPr>
        <p:spPr bwMode="auto">
          <a:xfrm>
            <a:off x="684108" y="4188900"/>
            <a:ext cx="4596349" cy="1115122"/>
          </a:xfrm>
          <a:prstGeom prst="rect">
            <a:avLst/>
          </a:prstGeom>
          <a:noFill/>
          <a:ln w="19050"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5" name="矩形 14">
            <a:extLst>
              <a:ext uri="{FF2B5EF4-FFF2-40B4-BE49-F238E27FC236}">
                <a16:creationId xmlns:a16="http://schemas.microsoft.com/office/drawing/2014/main" id="{A3CFA40D-F3F2-4732-9E80-939399D736F9}"/>
              </a:ext>
            </a:extLst>
          </p:cNvPr>
          <p:cNvSpPr/>
          <p:nvPr/>
        </p:nvSpPr>
        <p:spPr>
          <a:xfrm>
            <a:off x="150779" y="1213839"/>
            <a:ext cx="3932490" cy="307777"/>
          </a:xfrm>
          <a:prstGeom prst="rect">
            <a:avLst/>
          </a:prstGeom>
        </p:spPr>
        <p:txBody>
          <a:bodyPr wrap="square">
            <a:spAutoFit/>
          </a:bodyPr>
          <a:lstStyle/>
          <a:p>
            <a:pPr marL="803275" lvl="1" indent="-266700">
              <a:spcBef>
                <a:spcPct val="20000"/>
              </a:spcBef>
              <a:buClr>
                <a:srgbClr val="C00000"/>
              </a:buClr>
              <a:buBlip>
                <a:blip r:embed="rId8"/>
              </a:buBlip>
            </a:pPr>
            <a:r>
              <a:rPr lang="en-US" altLang="zh-CN" sz="1400" dirty="0">
                <a:latin typeface="+mn-lt"/>
              </a:rPr>
              <a:t>Take the SMSF as the example </a:t>
            </a:r>
            <a:endParaRPr lang="zh-CN" altLang="en-US" sz="1400" dirty="0">
              <a:latin typeface="+mn-lt"/>
            </a:endParaRPr>
          </a:p>
        </p:txBody>
      </p:sp>
      <p:sp>
        <p:nvSpPr>
          <p:cNvPr id="16" name="矩形 15">
            <a:extLst>
              <a:ext uri="{FF2B5EF4-FFF2-40B4-BE49-F238E27FC236}">
                <a16:creationId xmlns:a16="http://schemas.microsoft.com/office/drawing/2014/main" id="{EB79DB2B-0A1E-497A-BA12-2FEF0B5FF1F4}"/>
              </a:ext>
            </a:extLst>
          </p:cNvPr>
          <p:cNvSpPr/>
          <p:nvPr/>
        </p:nvSpPr>
        <p:spPr>
          <a:xfrm>
            <a:off x="0" y="1943752"/>
            <a:ext cx="868680" cy="430887"/>
          </a:xfrm>
          <a:prstGeom prst="rect">
            <a:avLst/>
          </a:prstGeom>
        </p:spPr>
        <p:txBody>
          <a:bodyPr wrap="square">
            <a:spAutoFit/>
          </a:bodyPr>
          <a:lstStyle/>
          <a:p>
            <a:pPr marL="0" lvl="1" indent="0">
              <a:spcBef>
                <a:spcPct val="20000"/>
              </a:spcBef>
              <a:buClr>
                <a:srgbClr val="C00000"/>
              </a:buClr>
            </a:pPr>
            <a:r>
              <a:rPr lang="en-US" altLang="zh-CN" sz="1100" dirty="0">
                <a:solidFill>
                  <a:srgbClr val="7030A0"/>
                </a:solidFill>
              </a:rPr>
              <a:t>Stage 2 TS 32.274</a:t>
            </a:r>
            <a:endParaRPr lang="zh-CN" altLang="en-US" sz="1100" dirty="0">
              <a:solidFill>
                <a:srgbClr val="7030A0"/>
              </a:solidFill>
            </a:endParaRPr>
          </a:p>
        </p:txBody>
      </p:sp>
      <p:sp>
        <p:nvSpPr>
          <p:cNvPr id="17" name="矩形 16">
            <a:extLst>
              <a:ext uri="{FF2B5EF4-FFF2-40B4-BE49-F238E27FC236}">
                <a16:creationId xmlns:a16="http://schemas.microsoft.com/office/drawing/2014/main" id="{8346E43E-FB85-4D22-9493-32C0D444C677}"/>
              </a:ext>
            </a:extLst>
          </p:cNvPr>
          <p:cNvSpPr/>
          <p:nvPr/>
        </p:nvSpPr>
        <p:spPr>
          <a:xfrm>
            <a:off x="0" y="5363155"/>
            <a:ext cx="868680" cy="430887"/>
          </a:xfrm>
          <a:prstGeom prst="rect">
            <a:avLst/>
          </a:prstGeom>
        </p:spPr>
        <p:txBody>
          <a:bodyPr wrap="square">
            <a:spAutoFit/>
          </a:bodyPr>
          <a:lstStyle/>
          <a:p>
            <a:pPr marL="0" lvl="1" indent="0">
              <a:spcBef>
                <a:spcPct val="20000"/>
              </a:spcBef>
              <a:buClr>
                <a:srgbClr val="C00000"/>
              </a:buClr>
            </a:pPr>
            <a:r>
              <a:rPr lang="en-US" altLang="zh-CN" sz="1100" dirty="0">
                <a:solidFill>
                  <a:srgbClr val="7030A0"/>
                </a:solidFill>
              </a:rPr>
              <a:t>Stage 3 TS 32.291</a:t>
            </a:r>
            <a:endParaRPr lang="zh-CN" altLang="en-US" sz="1100" dirty="0">
              <a:solidFill>
                <a:srgbClr val="7030A0"/>
              </a:solidFill>
            </a:endParaRPr>
          </a:p>
        </p:txBody>
      </p:sp>
      <p:sp>
        <p:nvSpPr>
          <p:cNvPr id="18" name="矩形 17">
            <a:extLst>
              <a:ext uri="{FF2B5EF4-FFF2-40B4-BE49-F238E27FC236}">
                <a16:creationId xmlns:a16="http://schemas.microsoft.com/office/drawing/2014/main" id="{09A03036-9E56-4B0B-8B5F-5AA71175A7E4}"/>
              </a:ext>
            </a:extLst>
          </p:cNvPr>
          <p:cNvSpPr/>
          <p:nvPr/>
        </p:nvSpPr>
        <p:spPr>
          <a:xfrm>
            <a:off x="10006092" y="1503863"/>
            <a:ext cx="2185908" cy="523220"/>
          </a:xfrm>
          <a:prstGeom prst="rect">
            <a:avLst/>
          </a:prstGeom>
        </p:spPr>
        <p:txBody>
          <a:bodyPr wrap="square">
            <a:spAutoFit/>
          </a:bodyPr>
          <a:lstStyle/>
          <a:p>
            <a:pPr marL="803275" lvl="1" indent="-266700">
              <a:spcBef>
                <a:spcPct val="20000"/>
              </a:spcBef>
              <a:buClr>
                <a:srgbClr val="C00000"/>
              </a:buClr>
              <a:buBlip>
                <a:blip r:embed="rId8"/>
              </a:buBlip>
            </a:pPr>
            <a:r>
              <a:rPr lang="en-US" altLang="zh-CN" sz="1400" dirty="0">
                <a:latin typeface="+mn-lt"/>
              </a:rPr>
              <a:t>Other Trigger Type are added. </a:t>
            </a:r>
            <a:endParaRPr lang="zh-CN" altLang="en-US" sz="1400" dirty="0">
              <a:latin typeface="+mn-lt"/>
            </a:endParaRPr>
          </a:p>
        </p:txBody>
      </p:sp>
      <p:sp>
        <p:nvSpPr>
          <p:cNvPr id="3" name="右大括号 2">
            <a:extLst>
              <a:ext uri="{FF2B5EF4-FFF2-40B4-BE49-F238E27FC236}">
                <a16:creationId xmlns:a16="http://schemas.microsoft.com/office/drawing/2014/main" id="{2510497E-8C33-448F-8114-81149861BBA3}"/>
              </a:ext>
            </a:extLst>
          </p:cNvPr>
          <p:cNvSpPr/>
          <p:nvPr/>
        </p:nvSpPr>
        <p:spPr bwMode="auto">
          <a:xfrm>
            <a:off x="10515600" y="3787140"/>
            <a:ext cx="356785" cy="929640"/>
          </a:xfrm>
          <a:prstGeom prst="rightBrace">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9" name="矩形 18">
            <a:extLst>
              <a:ext uri="{FF2B5EF4-FFF2-40B4-BE49-F238E27FC236}">
                <a16:creationId xmlns:a16="http://schemas.microsoft.com/office/drawing/2014/main" id="{ADE6DA31-5AA8-4EAE-91E4-D60F0BCD8BD6}"/>
              </a:ext>
            </a:extLst>
          </p:cNvPr>
          <p:cNvSpPr/>
          <p:nvPr/>
        </p:nvSpPr>
        <p:spPr>
          <a:xfrm>
            <a:off x="10841852" y="4121155"/>
            <a:ext cx="1041958" cy="261610"/>
          </a:xfrm>
          <a:prstGeom prst="rect">
            <a:avLst/>
          </a:prstGeom>
        </p:spPr>
        <p:txBody>
          <a:bodyPr wrap="square">
            <a:spAutoFit/>
          </a:bodyPr>
          <a:lstStyle/>
          <a:p>
            <a:pPr marL="0" lvl="1" indent="0">
              <a:spcBef>
                <a:spcPct val="20000"/>
              </a:spcBef>
              <a:buClr>
                <a:srgbClr val="C00000"/>
              </a:buClr>
            </a:pPr>
            <a:r>
              <a:rPr lang="en-US" altLang="zh-CN" sz="1100" dirty="0">
                <a:solidFill>
                  <a:srgbClr val="00B050"/>
                </a:solidFill>
              </a:rPr>
              <a:t>IMS Nodes</a:t>
            </a:r>
            <a:endParaRPr lang="zh-CN" altLang="en-US" sz="1100" dirty="0">
              <a:solidFill>
                <a:srgbClr val="00B050"/>
              </a:solidFill>
            </a:endParaRPr>
          </a:p>
        </p:txBody>
      </p:sp>
      <p:sp>
        <p:nvSpPr>
          <p:cNvPr id="20" name="右大括号 19">
            <a:extLst>
              <a:ext uri="{FF2B5EF4-FFF2-40B4-BE49-F238E27FC236}">
                <a16:creationId xmlns:a16="http://schemas.microsoft.com/office/drawing/2014/main" id="{72353E48-F199-4817-97B6-E4452747BA11}"/>
              </a:ext>
            </a:extLst>
          </p:cNvPr>
          <p:cNvSpPr/>
          <p:nvPr/>
        </p:nvSpPr>
        <p:spPr bwMode="auto">
          <a:xfrm>
            <a:off x="10546598" y="4931227"/>
            <a:ext cx="356785" cy="929640"/>
          </a:xfrm>
          <a:prstGeom prst="rightBrace">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1" name="矩形 20">
            <a:extLst>
              <a:ext uri="{FF2B5EF4-FFF2-40B4-BE49-F238E27FC236}">
                <a16:creationId xmlns:a16="http://schemas.microsoft.com/office/drawing/2014/main" id="{70B8EDCC-A70A-4672-91BD-E63FB20DF278}"/>
              </a:ext>
            </a:extLst>
          </p:cNvPr>
          <p:cNvSpPr/>
          <p:nvPr/>
        </p:nvSpPr>
        <p:spPr>
          <a:xfrm>
            <a:off x="10841852" y="5232350"/>
            <a:ext cx="1041958" cy="261610"/>
          </a:xfrm>
          <a:prstGeom prst="rect">
            <a:avLst/>
          </a:prstGeom>
        </p:spPr>
        <p:txBody>
          <a:bodyPr wrap="square">
            <a:spAutoFit/>
          </a:bodyPr>
          <a:lstStyle/>
          <a:p>
            <a:pPr marL="0" lvl="1" indent="0">
              <a:spcBef>
                <a:spcPct val="20000"/>
              </a:spcBef>
              <a:buClr>
                <a:srgbClr val="C00000"/>
              </a:buClr>
            </a:pPr>
            <a:r>
              <a:rPr lang="en-US" altLang="zh-CN" sz="1100" dirty="0">
                <a:solidFill>
                  <a:srgbClr val="00B050"/>
                </a:solidFill>
              </a:rPr>
              <a:t>AMF </a:t>
            </a:r>
            <a:endParaRPr lang="zh-CN" altLang="en-US" sz="1100" dirty="0">
              <a:solidFill>
                <a:srgbClr val="00B050"/>
              </a:solidFill>
            </a:endParaRPr>
          </a:p>
        </p:txBody>
      </p:sp>
      <p:sp>
        <p:nvSpPr>
          <p:cNvPr id="22" name="右大括号 21">
            <a:extLst>
              <a:ext uri="{FF2B5EF4-FFF2-40B4-BE49-F238E27FC236}">
                <a16:creationId xmlns:a16="http://schemas.microsoft.com/office/drawing/2014/main" id="{BC6AC08C-F44E-4691-B3D3-71782A7052A6}"/>
              </a:ext>
            </a:extLst>
          </p:cNvPr>
          <p:cNvSpPr/>
          <p:nvPr/>
        </p:nvSpPr>
        <p:spPr bwMode="auto">
          <a:xfrm>
            <a:off x="10567792" y="5860867"/>
            <a:ext cx="356785" cy="548462"/>
          </a:xfrm>
          <a:prstGeom prst="rightBrace">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3" name="矩形 22">
            <a:extLst>
              <a:ext uri="{FF2B5EF4-FFF2-40B4-BE49-F238E27FC236}">
                <a16:creationId xmlns:a16="http://schemas.microsoft.com/office/drawing/2014/main" id="{A1EA3C07-BAA7-4234-89ED-5EBDCEADBF8F}"/>
              </a:ext>
            </a:extLst>
          </p:cNvPr>
          <p:cNvSpPr/>
          <p:nvPr/>
        </p:nvSpPr>
        <p:spPr>
          <a:xfrm>
            <a:off x="10872994" y="6004293"/>
            <a:ext cx="1041958" cy="261610"/>
          </a:xfrm>
          <a:prstGeom prst="rect">
            <a:avLst/>
          </a:prstGeom>
        </p:spPr>
        <p:txBody>
          <a:bodyPr wrap="square">
            <a:spAutoFit/>
          </a:bodyPr>
          <a:lstStyle/>
          <a:p>
            <a:pPr marL="0" lvl="1" indent="0">
              <a:spcBef>
                <a:spcPct val="20000"/>
              </a:spcBef>
              <a:buClr>
                <a:srgbClr val="C00000"/>
              </a:buClr>
            </a:pPr>
            <a:r>
              <a:rPr lang="en-US" altLang="zh-CN" sz="1100" dirty="0">
                <a:solidFill>
                  <a:srgbClr val="00B050"/>
                </a:solidFill>
              </a:rPr>
              <a:t>NEF </a:t>
            </a:r>
            <a:endParaRPr lang="zh-CN" altLang="en-US" sz="1100" dirty="0">
              <a:solidFill>
                <a:srgbClr val="00B050"/>
              </a:solidFill>
            </a:endParaRPr>
          </a:p>
        </p:txBody>
      </p:sp>
      <p:sp>
        <p:nvSpPr>
          <p:cNvPr id="24" name="右大括号 23">
            <a:extLst>
              <a:ext uri="{FF2B5EF4-FFF2-40B4-BE49-F238E27FC236}">
                <a16:creationId xmlns:a16="http://schemas.microsoft.com/office/drawing/2014/main" id="{CC6ADDF8-626D-4BEE-B26F-00BA9F2C2460}"/>
              </a:ext>
            </a:extLst>
          </p:cNvPr>
          <p:cNvSpPr/>
          <p:nvPr/>
        </p:nvSpPr>
        <p:spPr bwMode="auto">
          <a:xfrm>
            <a:off x="10491385" y="2256093"/>
            <a:ext cx="356785" cy="929640"/>
          </a:xfrm>
          <a:prstGeom prst="rightBrace">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5" name="矩形 24">
            <a:extLst>
              <a:ext uri="{FF2B5EF4-FFF2-40B4-BE49-F238E27FC236}">
                <a16:creationId xmlns:a16="http://schemas.microsoft.com/office/drawing/2014/main" id="{BCB3D591-A737-4BCD-9350-C3B9DA3296B7}"/>
              </a:ext>
            </a:extLst>
          </p:cNvPr>
          <p:cNvSpPr/>
          <p:nvPr/>
        </p:nvSpPr>
        <p:spPr>
          <a:xfrm>
            <a:off x="10855737" y="2590108"/>
            <a:ext cx="1041958" cy="261610"/>
          </a:xfrm>
          <a:prstGeom prst="rect">
            <a:avLst/>
          </a:prstGeom>
        </p:spPr>
        <p:txBody>
          <a:bodyPr wrap="square">
            <a:spAutoFit/>
          </a:bodyPr>
          <a:lstStyle/>
          <a:p>
            <a:pPr marL="0" lvl="1" indent="0">
              <a:spcBef>
                <a:spcPct val="20000"/>
              </a:spcBef>
              <a:buClr>
                <a:srgbClr val="C00000"/>
              </a:buClr>
            </a:pPr>
            <a:r>
              <a:rPr lang="en-US" altLang="zh-CN" sz="1100" dirty="0">
                <a:solidFill>
                  <a:srgbClr val="00B050"/>
                </a:solidFill>
              </a:rPr>
              <a:t>NSPA</a:t>
            </a:r>
            <a:endParaRPr lang="zh-CN" altLang="en-US" sz="1100" dirty="0">
              <a:solidFill>
                <a:srgbClr val="00B050"/>
              </a:solidFill>
            </a:endParaRPr>
          </a:p>
        </p:txBody>
      </p:sp>
      <p:sp>
        <p:nvSpPr>
          <p:cNvPr id="26" name="右大括号 25">
            <a:extLst>
              <a:ext uri="{FF2B5EF4-FFF2-40B4-BE49-F238E27FC236}">
                <a16:creationId xmlns:a16="http://schemas.microsoft.com/office/drawing/2014/main" id="{DB8C36BE-004B-4CC0-8565-395FE955700D}"/>
              </a:ext>
            </a:extLst>
          </p:cNvPr>
          <p:cNvSpPr/>
          <p:nvPr/>
        </p:nvSpPr>
        <p:spPr bwMode="auto">
          <a:xfrm>
            <a:off x="10512707" y="3185102"/>
            <a:ext cx="356785" cy="566261"/>
          </a:xfrm>
          <a:prstGeom prst="rightBrace">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7" name="矩形 26">
            <a:extLst>
              <a:ext uri="{FF2B5EF4-FFF2-40B4-BE49-F238E27FC236}">
                <a16:creationId xmlns:a16="http://schemas.microsoft.com/office/drawing/2014/main" id="{F8208F4E-2B56-4CB4-9887-2124306AC581}"/>
              </a:ext>
            </a:extLst>
          </p:cNvPr>
          <p:cNvSpPr/>
          <p:nvPr/>
        </p:nvSpPr>
        <p:spPr>
          <a:xfrm>
            <a:off x="10903383" y="3292324"/>
            <a:ext cx="1041958" cy="261610"/>
          </a:xfrm>
          <a:prstGeom prst="rect">
            <a:avLst/>
          </a:prstGeom>
        </p:spPr>
        <p:txBody>
          <a:bodyPr wrap="square">
            <a:spAutoFit/>
          </a:bodyPr>
          <a:lstStyle/>
          <a:p>
            <a:pPr marL="0" lvl="1" indent="0">
              <a:spcBef>
                <a:spcPct val="20000"/>
              </a:spcBef>
              <a:buClr>
                <a:srgbClr val="C00000"/>
              </a:buClr>
            </a:pPr>
            <a:r>
              <a:rPr lang="en-US" altLang="zh-CN" sz="1100" dirty="0">
                <a:solidFill>
                  <a:srgbClr val="00B050"/>
                </a:solidFill>
              </a:rPr>
              <a:t>NSM</a:t>
            </a:r>
            <a:endParaRPr lang="zh-CN" altLang="en-US" sz="1100" dirty="0">
              <a:solidFill>
                <a:srgbClr val="00B050"/>
              </a:solidFill>
            </a:endParaRPr>
          </a:p>
        </p:txBody>
      </p:sp>
    </p:spTree>
    <p:extLst>
      <p:ext uri="{BB962C8B-B14F-4D97-AF65-F5344CB8AC3E}">
        <p14:creationId xmlns:p14="http://schemas.microsoft.com/office/powerpoint/2010/main" val="178798432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93253C-7F15-41F3-B678-6417DD590F97}"/>
              </a:ext>
            </a:extLst>
          </p:cNvPr>
          <p:cNvSpPr>
            <a:spLocks noGrp="1"/>
          </p:cNvSpPr>
          <p:nvPr>
            <p:ph type="title"/>
          </p:nvPr>
        </p:nvSpPr>
        <p:spPr>
          <a:xfrm>
            <a:off x="440572" y="-149126"/>
            <a:ext cx="9102725" cy="1143000"/>
          </a:xfrm>
        </p:spPr>
        <p:txBody>
          <a:bodyPr/>
          <a:lstStyle/>
          <a:p>
            <a:r>
              <a:rPr lang="en-US" altLang="zh-CN" dirty="0"/>
              <a:t>Option B --- Add the triggers in TS 32.298</a:t>
            </a:r>
            <a:endParaRPr lang="zh-CN" altLang="en-US" dirty="0"/>
          </a:p>
        </p:txBody>
      </p:sp>
      <p:pic>
        <p:nvPicPr>
          <p:cNvPr id="4" name="图片 3">
            <a:extLst>
              <a:ext uri="{FF2B5EF4-FFF2-40B4-BE49-F238E27FC236}">
                <a16:creationId xmlns:a16="http://schemas.microsoft.com/office/drawing/2014/main" id="{DF9E9FCF-496A-4A2C-B37C-54D6157734AB}"/>
              </a:ext>
            </a:extLst>
          </p:cNvPr>
          <p:cNvPicPr>
            <a:picLocks noChangeAspect="1"/>
          </p:cNvPicPr>
          <p:nvPr/>
        </p:nvPicPr>
        <p:blipFill>
          <a:blip r:embed="rId2"/>
          <a:stretch>
            <a:fillRect/>
          </a:stretch>
        </p:blipFill>
        <p:spPr>
          <a:xfrm>
            <a:off x="97513" y="1332188"/>
            <a:ext cx="3800219" cy="861274"/>
          </a:xfrm>
          <a:prstGeom prst="rect">
            <a:avLst/>
          </a:prstGeom>
        </p:spPr>
      </p:pic>
      <p:pic>
        <p:nvPicPr>
          <p:cNvPr id="5" name="图片 4">
            <a:extLst>
              <a:ext uri="{FF2B5EF4-FFF2-40B4-BE49-F238E27FC236}">
                <a16:creationId xmlns:a16="http://schemas.microsoft.com/office/drawing/2014/main" id="{9D55D1BD-D4AF-4CFB-A8CA-8D544F426847}"/>
              </a:ext>
            </a:extLst>
          </p:cNvPr>
          <p:cNvPicPr>
            <a:picLocks noChangeAspect="1"/>
          </p:cNvPicPr>
          <p:nvPr/>
        </p:nvPicPr>
        <p:blipFill>
          <a:blip r:embed="rId3"/>
          <a:stretch>
            <a:fillRect/>
          </a:stretch>
        </p:blipFill>
        <p:spPr>
          <a:xfrm>
            <a:off x="441567" y="2549464"/>
            <a:ext cx="3899970" cy="3733101"/>
          </a:xfrm>
          <a:prstGeom prst="rect">
            <a:avLst/>
          </a:prstGeom>
        </p:spPr>
      </p:pic>
      <p:pic>
        <p:nvPicPr>
          <p:cNvPr id="6" name="图片 5">
            <a:extLst>
              <a:ext uri="{FF2B5EF4-FFF2-40B4-BE49-F238E27FC236}">
                <a16:creationId xmlns:a16="http://schemas.microsoft.com/office/drawing/2014/main" id="{C8F1AAAD-B20C-445D-8725-553DA2230EB6}"/>
              </a:ext>
            </a:extLst>
          </p:cNvPr>
          <p:cNvPicPr>
            <a:picLocks noChangeAspect="1"/>
          </p:cNvPicPr>
          <p:nvPr/>
        </p:nvPicPr>
        <p:blipFill>
          <a:blip r:embed="rId4"/>
          <a:stretch>
            <a:fillRect/>
          </a:stretch>
        </p:blipFill>
        <p:spPr>
          <a:xfrm>
            <a:off x="4310715" y="2868640"/>
            <a:ext cx="3602374" cy="3393347"/>
          </a:xfrm>
          <a:prstGeom prst="rect">
            <a:avLst/>
          </a:prstGeom>
        </p:spPr>
      </p:pic>
      <p:pic>
        <p:nvPicPr>
          <p:cNvPr id="7" name="图片 6">
            <a:extLst>
              <a:ext uri="{FF2B5EF4-FFF2-40B4-BE49-F238E27FC236}">
                <a16:creationId xmlns:a16="http://schemas.microsoft.com/office/drawing/2014/main" id="{A403519F-C407-4A28-961F-AC515EC19A93}"/>
              </a:ext>
            </a:extLst>
          </p:cNvPr>
          <p:cNvPicPr>
            <a:picLocks noChangeAspect="1"/>
          </p:cNvPicPr>
          <p:nvPr/>
        </p:nvPicPr>
        <p:blipFill>
          <a:blip r:embed="rId5"/>
          <a:stretch>
            <a:fillRect/>
          </a:stretch>
        </p:blipFill>
        <p:spPr>
          <a:xfrm>
            <a:off x="8090028" y="1116933"/>
            <a:ext cx="3886822" cy="3078760"/>
          </a:xfrm>
          <a:prstGeom prst="rect">
            <a:avLst/>
          </a:prstGeom>
        </p:spPr>
      </p:pic>
      <p:sp>
        <p:nvSpPr>
          <p:cNvPr id="9" name="矩形 8">
            <a:extLst>
              <a:ext uri="{FF2B5EF4-FFF2-40B4-BE49-F238E27FC236}">
                <a16:creationId xmlns:a16="http://schemas.microsoft.com/office/drawing/2014/main" id="{78243D85-6ADC-4801-9FD7-5FFF95907CC8}"/>
              </a:ext>
            </a:extLst>
          </p:cNvPr>
          <p:cNvSpPr/>
          <p:nvPr/>
        </p:nvSpPr>
        <p:spPr>
          <a:xfrm>
            <a:off x="7965615" y="4416015"/>
            <a:ext cx="773289" cy="307777"/>
          </a:xfrm>
          <a:prstGeom prst="rect">
            <a:avLst/>
          </a:prstGeom>
        </p:spPr>
        <p:txBody>
          <a:bodyPr wrap="none">
            <a:spAutoFit/>
          </a:bodyPr>
          <a:lstStyle/>
          <a:p>
            <a:pPr marL="449263" lvl="0" indent="-449263">
              <a:spcBef>
                <a:spcPct val="20000"/>
              </a:spcBef>
              <a:buBlip>
                <a:blip r:embed="rId6"/>
              </a:buBlip>
            </a:pPr>
            <a:r>
              <a:rPr lang="en-US" altLang="zh-CN" sz="1400" kern="0" dirty="0">
                <a:solidFill>
                  <a:prstClr val="black"/>
                </a:solidFill>
                <a:latin typeface="Calibri"/>
              </a:rPr>
              <a:t>…</a:t>
            </a:r>
          </a:p>
        </p:txBody>
      </p:sp>
      <p:pic>
        <p:nvPicPr>
          <p:cNvPr id="10" name="图片 9">
            <a:extLst>
              <a:ext uri="{FF2B5EF4-FFF2-40B4-BE49-F238E27FC236}">
                <a16:creationId xmlns:a16="http://schemas.microsoft.com/office/drawing/2014/main" id="{080BD309-FCA6-48D9-9714-81149F58F9B1}"/>
              </a:ext>
            </a:extLst>
          </p:cNvPr>
          <p:cNvPicPr>
            <a:picLocks noChangeAspect="1"/>
          </p:cNvPicPr>
          <p:nvPr/>
        </p:nvPicPr>
        <p:blipFill>
          <a:blip r:embed="rId7"/>
          <a:stretch>
            <a:fillRect/>
          </a:stretch>
        </p:blipFill>
        <p:spPr>
          <a:xfrm>
            <a:off x="4038409" y="1281196"/>
            <a:ext cx="3672130" cy="1293843"/>
          </a:xfrm>
          <a:prstGeom prst="rect">
            <a:avLst/>
          </a:prstGeom>
        </p:spPr>
      </p:pic>
      <p:sp>
        <p:nvSpPr>
          <p:cNvPr id="11" name="矩形 10">
            <a:extLst>
              <a:ext uri="{FF2B5EF4-FFF2-40B4-BE49-F238E27FC236}">
                <a16:creationId xmlns:a16="http://schemas.microsoft.com/office/drawing/2014/main" id="{457F0E01-1F95-40F3-BBFB-C5ADAB86602D}"/>
              </a:ext>
            </a:extLst>
          </p:cNvPr>
          <p:cNvSpPr/>
          <p:nvPr/>
        </p:nvSpPr>
        <p:spPr bwMode="auto">
          <a:xfrm>
            <a:off x="533270" y="2812400"/>
            <a:ext cx="7379819" cy="3429010"/>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2" name="矩形 11">
            <a:extLst>
              <a:ext uri="{FF2B5EF4-FFF2-40B4-BE49-F238E27FC236}">
                <a16:creationId xmlns:a16="http://schemas.microsoft.com/office/drawing/2014/main" id="{72540489-FD94-495A-A46A-7D6118684007}"/>
              </a:ext>
            </a:extLst>
          </p:cNvPr>
          <p:cNvSpPr/>
          <p:nvPr/>
        </p:nvSpPr>
        <p:spPr bwMode="auto">
          <a:xfrm>
            <a:off x="8066742" y="2571230"/>
            <a:ext cx="3886822" cy="601932"/>
          </a:xfrm>
          <a:prstGeom prst="rect">
            <a:avLst/>
          </a:prstGeom>
          <a:noFill/>
          <a:ln w="19050"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3" name="矩形 12">
            <a:extLst>
              <a:ext uri="{FF2B5EF4-FFF2-40B4-BE49-F238E27FC236}">
                <a16:creationId xmlns:a16="http://schemas.microsoft.com/office/drawing/2014/main" id="{C69D860F-19C6-4CE8-9858-F456F5058DF1}"/>
              </a:ext>
            </a:extLst>
          </p:cNvPr>
          <p:cNvSpPr/>
          <p:nvPr/>
        </p:nvSpPr>
        <p:spPr bwMode="auto">
          <a:xfrm>
            <a:off x="8090028" y="1116933"/>
            <a:ext cx="3886822" cy="1445222"/>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4" name="箭头: 下弧形 13">
            <a:extLst>
              <a:ext uri="{FF2B5EF4-FFF2-40B4-BE49-F238E27FC236}">
                <a16:creationId xmlns:a16="http://schemas.microsoft.com/office/drawing/2014/main" id="{58E7192C-43D4-4225-8C15-862786DDE787}"/>
              </a:ext>
            </a:extLst>
          </p:cNvPr>
          <p:cNvSpPr/>
          <p:nvPr/>
        </p:nvSpPr>
        <p:spPr bwMode="auto">
          <a:xfrm rot="2303999">
            <a:off x="6549076" y="2773181"/>
            <a:ext cx="1617627" cy="1151508"/>
          </a:xfrm>
          <a:prstGeom prst="curvedUpArrow">
            <a:avLst>
              <a:gd name="adj1" fmla="val 4444"/>
              <a:gd name="adj2" fmla="val 45954"/>
              <a:gd name="adj3" fmla="val 12822"/>
            </a:avLst>
          </a:prstGeom>
          <a:solidFill>
            <a:srgbClr val="7030A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5" name="矩形 14">
            <a:extLst>
              <a:ext uri="{FF2B5EF4-FFF2-40B4-BE49-F238E27FC236}">
                <a16:creationId xmlns:a16="http://schemas.microsoft.com/office/drawing/2014/main" id="{FEF398FF-770D-4C41-A8D5-E4E2683178C0}"/>
              </a:ext>
            </a:extLst>
          </p:cNvPr>
          <p:cNvSpPr/>
          <p:nvPr/>
        </p:nvSpPr>
        <p:spPr>
          <a:xfrm>
            <a:off x="166896" y="722013"/>
            <a:ext cx="9144000" cy="369332"/>
          </a:xfrm>
          <a:prstGeom prst="rect">
            <a:avLst/>
          </a:prstGeom>
        </p:spPr>
        <p:txBody>
          <a:bodyPr wrap="square">
            <a:spAutoFit/>
          </a:bodyPr>
          <a:lstStyle/>
          <a:p>
            <a:pPr marL="449263" lvl="0" indent="-449263">
              <a:spcBef>
                <a:spcPct val="20000"/>
              </a:spcBef>
              <a:buBlip>
                <a:blip r:embed="rId6"/>
              </a:buBlip>
            </a:pPr>
            <a:r>
              <a:rPr lang="en-US" altLang="zh-CN" sz="1800" kern="0" dirty="0">
                <a:solidFill>
                  <a:prstClr val="black"/>
                </a:solidFill>
                <a:latin typeface="Calibri"/>
              </a:rPr>
              <a:t>Add the detailed trigger Type for SMSF, AMF, NEF…and other NF consumers </a:t>
            </a:r>
          </a:p>
        </p:txBody>
      </p:sp>
      <p:sp>
        <p:nvSpPr>
          <p:cNvPr id="16" name="矩形 15">
            <a:extLst>
              <a:ext uri="{FF2B5EF4-FFF2-40B4-BE49-F238E27FC236}">
                <a16:creationId xmlns:a16="http://schemas.microsoft.com/office/drawing/2014/main" id="{2FEE8157-583E-4855-BB23-164DBE7D3915}"/>
              </a:ext>
            </a:extLst>
          </p:cNvPr>
          <p:cNvSpPr/>
          <p:nvPr/>
        </p:nvSpPr>
        <p:spPr>
          <a:xfrm>
            <a:off x="4257412" y="1038111"/>
            <a:ext cx="4516098" cy="307777"/>
          </a:xfrm>
          <a:prstGeom prst="rect">
            <a:avLst/>
          </a:prstGeom>
        </p:spPr>
        <p:txBody>
          <a:bodyPr wrap="square">
            <a:spAutoFit/>
          </a:bodyPr>
          <a:lstStyle/>
          <a:p>
            <a:pPr marL="717550" lvl="2" indent="-271463">
              <a:spcBef>
                <a:spcPct val="20000"/>
              </a:spcBef>
              <a:buClr>
                <a:srgbClr val="C00000"/>
              </a:buClr>
              <a:buBlip>
                <a:blip r:embed="rId8"/>
              </a:buBlip>
            </a:pPr>
            <a:r>
              <a:rPr lang="en-US" altLang="zh-CN" sz="1400" dirty="0">
                <a:latin typeface="+mn-lt"/>
              </a:rPr>
              <a:t>Take the SMSF as the example </a:t>
            </a:r>
            <a:endParaRPr lang="zh-CN" altLang="en-US" sz="1400" dirty="0">
              <a:latin typeface="+mn-lt"/>
            </a:endParaRPr>
          </a:p>
        </p:txBody>
      </p:sp>
      <p:sp>
        <p:nvSpPr>
          <p:cNvPr id="17" name="矩形 16">
            <a:extLst>
              <a:ext uri="{FF2B5EF4-FFF2-40B4-BE49-F238E27FC236}">
                <a16:creationId xmlns:a16="http://schemas.microsoft.com/office/drawing/2014/main" id="{7AAD7C53-BD32-4764-A025-6D544A4D9346}"/>
              </a:ext>
            </a:extLst>
          </p:cNvPr>
          <p:cNvSpPr/>
          <p:nvPr/>
        </p:nvSpPr>
        <p:spPr>
          <a:xfrm>
            <a:off x="5587077" y="2531280"/>
            <a:ext cx="1923212" cy="261610"/>
          </a:xfrm>
          <a:prstGeom prst="rect">
            <a:avLst/>
          </a:prstGeom>
        </p:spPr>
        <p:txBody>
          <a:bodyPr wrap="square">
            <a:spAutoFit/>
          </a:bodyPr>
          <a:lstStyle/>
          <a:p>
            <a:pPr marL="0" lvl="1" indent="0">
              <a:spcBef>
                <a:spcPct val="20000"/>
              </a:spcBef>
              <a:buClr>
                <a:srgbClr val="C00000"/>
              </a:buClr>
            </a:pPr>
            <a:r>
              <a:rPr lang="en-US" altLang="zh-CN" sz="1100" dirty="0">
                <a:solidFill>
                  <a:srgbClr val="7030A0"/>
                </a:solidFill>
              </a:rPr>
              <a:t>Stage 2 TS 32.274</a:t>
            </a:r>
            <a:endParaRPr lang="zh-CN" altLang="en-US" sz="1100" dirty="0">
              <a:solidFill>
                <a:srgbClr val="7030A0"/>
              </a:solidFill>
            </a:endParaRPr>
          </a:p>
        </p:txBody>
      </p:sp>
      <p:sp>
        <p:nvSpPr>
          <p:cNvPr id="18" name="矩形 17">
            <a:extLst>
              <a:ext uri="{FF2B5EF4-FFF2-40B4-BE49-F238E27FC236}">
                <a16:creationId xmlns:a16="http://schemas.microsoft.com/office/drawing/2014/main" id="{4AD0885D-1FBC-4CD5-AB10-60B3BEACFF14}"/>
              </a:ext>
            </a:extLst>
          </p:cNvPr>
          <p:cNvSpPr/>
          <p:nvPr/>
        </p:nvSpPr>
        <p:spPr>
          <a:xfrm>
            <a:off x="10689905" y="3189857"/>
            <a:ext cx="1562813" cy="261610"/>
          </a:xfrm>
          <a:prstGeom prst="rect">
            <a:avLst/>
          </a:prstGeom>
        </p:spPr>
        <p:txBody>
          <a:bodyPr wrap="square">
            <a:spAutoFit/>
          </a:bodyPr>
          <a:lstStyle/>
          <a:p>
            <a:pPr marL="0" lvl="1" indent="0">
              <a:spcBef>
                <a:spcPct val="20000"/>
              </a:spcBef>
              <a:buClr>
                <a:srgbClr val="C00000"/>
              </a:buClr>
            </a:pPr>
            <a:r>
              <a:rPr lang="en-US" altLang="zh-CN" sz="1100" dirty="0">
                <a:solidFill>
                  <a:srgbClr val="7030A0"/>
                </a:solidFill>
              </a:rPr>
              <a:t>Stage 3 TS 32.298</a:t>
            </a:r>
            <a:endParaRPr lang="zh-CN" altLang="en-US" sz="1100" dirty="0">
              <a:solidFill>
                <a:srgbClr val="7030A0"/>
              </a:solidFill>
            </a:endParaRPr>
          </a:p>
        </p:txBody>
      </p:sp>
      <p:sp>
        <p:nvSpPr>
          <p:cNvPr id="19" name="右大括号 18">
            <a:extLst>
              <a:ext uri="{FF2B5EF4-FFF2-40B4-BE49-F238E27FC236}">
                <a16:creationId xmlns:a16="http://schemas.microsoft.com/office/drawing/2014/main" id="{CD7BF468-2BA7-450A-A173-5F9D8F5A4A59}"/>
              </a:ext>
            </a:extLst>
          </p:cNvPr>
          <p:cNvSpPr/>
          <p:nvPr/>
        </p:nvSpPr>
        <p:spPr bwMode="auto">
          <a:xfrm rot="10800000">
            <a:off x="186419" y="2860412"/>
            <a:ext cx="356785" cy="3544958"/>
          </a:xfrm>
          <a:prstGeom prst="rightBrace">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0" name="矩形 19">
            <a:extLst>
              <a:ext uri="{FF2B5EF4-FFF2-40B4-BE49-F238E27FC236}">
                <a16:creationId xmlns:a16="http://schemas.microsoft.com/office/drawing/2014/main" id="{0A9312A6-4593-4B53-912D-14B7CDF1DA72}"/>
              </a:ext>
            </a:extLst>
          </p:cNvPr>
          <p:cNvSpPr/>
          <p:nvPr/>
        </p:nvSpPr>
        <p:spPr>
          <a:xfrm>
            <a:off x="-45262" y="4308566"/>
            <a:ext cx="1041958" cy="261610"/>
          </a:xfrm>
          <a:prstGeom prst="rect">
            <a:avLst/>
          </a:prstGeom>
        </p:spPr>
        <p:txBody>
          <a:bodyPr wrap="square">
            <a:spAutoFit/>
          </a:bodyPr>
          <a:lstStyle/>
          <a:p>
            <a:pPr marL="0" lvl="1" indent="0">
              <a:spcBef>
                <a:spcPct val="20000"/>
              </a:spcBef>
              <a:buClr>
                <a:srgbClr val="C00000"/>
              </a:buClr>
            </a:pPr>
            <a:r>
              <a:rPr lang="en-US" altLang="zh-CN" sz="1100" dirty="0">
                <a:solidFill>
                  <a:srgbClr val="00B050"/>
                </a:solidFill>
              </a:rPr>
              <a:t>SMF</a:t>
            </a:r>
            <a:endParaRPr lang="zh-CN" altLang="en-US" sz="1100" dirty="0">
              <a:solidFill>
                <a:srgbClr val="00B050"/>
              </a:solidFill>
            </a:endParaRPr>
          </a:p>
        </p:txBody>
      </p:sp>
      <p:sp>
        <p:nvSpPr>
          <p:cNvPr id="21" name="矩形 20">
            <a:extLst>
              <a:ext uri="{FF2B5EF4-FFF2-40B4-BE49-F238E27FC236}">
                <a16:creationId xmlns:a16="http://schemas.microsoft.com/office/drawing/2014/main" id="{4354ACD5-9998-444E-A5BF-B38D651A6EC6}"/>
              </a:ext>
            </a:extLst>
          </p:cNvPr>
          <p:cNvSpPr/>
          <p:nvPr/>
        </p:nvSpPr>
        <p:spPr>
          <a:xfrm>
            <a:off x="-141883" y="1061343"/>
            <a:ext cx="4837042" cy="307777"/>
          </a:xfrm>
          <a:prstGeom prst="rect">
            <a:avLst/>
          </a:prstGeom>
        </p:spPr>
        <p:txBody>
          <a:bodyPr wrap="square">
            <a:spAutoFit/>
          </a:bodyPr>
          <a:lstStyle/>
          <a:p>
            <a:pPr marL="717550" lvl="2" indent="-271463">
              <a:spcBef>
                <a:spcPct val="20000"/>
              </a:spcBef>
              <a:buClr>
                <a:srgbClr val="C00000"/>
              </a:buClr>
              <a:buBlip>
                <a:blip r:embed="rId8"/>
              </a:buBlip>
            </a:pPr>
            <a:r>
              <a:rPr lang="en-US" altLang="zh-CN" sz="1400" dirty="0">
                <a:latin typeface="+mn-lt"/>
              </a:rPr>
              <a:t>Extend the Trigger and the </a:t>
            </a:r>
            <a:r>
              <a:rPr lang="en-US" altLang="zh-CN" sz="1400" dirty="0" err="1">
                <a:latin typeface="+mn-lt"/>
              </a:rPr>
              <a:t>sMFTrigger</a:t>
            </a:r>
            <a:r>
              <a:rPr lang="en-US" altLang="zh-CN" sz="1400" dirty="0">
                <a:latin typeface="+mn-lt"/>
              </a:rPr>
              <a:t> is not used. </a:t>
            </a:r>
            <a:endParaRPr lang="zh-CN" altLang="en-US" sz="1400" dirty="0">
              <a:latin typeface="+mn-lt"/>
            </a:endParaRPr>
          </a:p>
        </p:txBody>
      </p:sp>
      <p:sp>
        <p:nvSpPr>
          <p:cNvPr id="22" name="矩形 21">
            <a:extLst>
              <a:ext uri="{FF2B5EF4-FFF2-40B4-BE49-F238E27FC236}">
                <a16:creationId xmlns:a16="http://schemas.microsoft.com/office/drawing/2014/main" id="{30E57BA8-CD2A-431E-B5D5-BB801E39AA0B}"/>
              </a:ext>
            </a:extLst>
          </p:cNvPr>
          <p:cNvSpPr/>
          <p:nvPr/>
        </p:nvSpPr>
        <p:spPr>
          <a:xfrm>
            <a:off x="-131686" y="2180524"/>
            <a:ext cx="4396257" cy="307777"/>
          </a:xfrm>
          <a:prstGeom prst="rect">
            <a:avLst/>
          </a:prstGeom>
        </p:spPr>
        <p:txBody>
          <a:bodyPr wrap="square">
            <a:spAutoFit/>
          </a:bodyPr>
          <a:lstStyle/>
          <a:p>
            <a:pPr marL="717550" lvl="2" indent="-271463">
              <a:spcBef>
                <a:spcPct val="20000"/>
              </a:spcBef>
              <a:buClr>
                <a:srgbClr val="C00000"/>
              </a:buClr>
              <a:buBlip>
                <a:blip r:embed="rId8"/>
              </a:buBlip>
            </a:pPr>
            <a:r>
              <a:rPr lang="en-US" altLang="zh-CN" sz="1400" dirty="0">
                <a:latin typeface="+mn-lt"/>
              </a:rPr>
              <a:t>Define new trigger types for all NF consumers. </a:t>
            </a:r>
            <a:endParaRPr lang="zh-CN" altLang="en-US" sz="1400" dirty="0">
              <a:latin typeface="+mn-lt"/>
            </a:endParaRPr>
          </a:p>
        </p:txBody>
      </p:sp>
      <p:sp>
        <p:nvSpPr>
          <p:cNvPr id="23" name="矩形 22">
            <a:extLst>
              <a:ext uri="{FF2B5EF4-FFF2-40B4-BE49-F238E27FC236}">
                <a16:creationId xmlns:a16="http://schemas.microsoft.com/office/drawing/2014/main" id="{A02DA68D-83DD-4E72-8086-5B97C28C6444}"/>
              </a:ext>
            </a:extLst>
          </p:cNvPr>
          <p:cNvSpPr/>
          <p:nvPr/>
        </p:nvSpPr>
        <p:spPr>
          <a:xfrm>
            <a:off x="8113799" y="4736108"/>
            <a:ext cx="3749954" cy="1111073"/>
          </a:xfrm>
          <a:prstGeom prst="rect">
            <a:avLst/>
          </a:prstGeom>
        </p:spPr>
        <p:txBody>
          <a:bodyPr wrap="square">
            <a:spAutoFit/>
          </a:bodyPr>
          <a:lstStyle/>
          <a:p>
            <a:pPr marL="446088" lvl="2" indent="-266700">
              <a:spcBef>
                <a:spcPct val="20000"/>
              </a:spcBef>
              <a:buClr>
                <a:srgbClr val="C00000"/>
              </a:buClr>
              <a:buBlip>
                <a:blip r:embed="rId8"/>
              </a:buBlip>
            </a:pPr>
            <a:r>
              <a:rPr lang="en-US" altLang="zh-CN" sz="1400" dirty="0">
                <a:latin typeface="+mn-lt"/>
              </a:rPr>
              <a:t>Define new data type of trigger types “string” for all NF consumers and reference to the TS 32.291.</a:t>
            </a:r>
          </a:p>
          <a:p>
            <a:pPr algn="ctr"/>
            <a:r>
              <a:rPr lang="en-GB" altLang="zh-CN" sz="1100" dirty="0" err="1">
                <a:highlight>
                  <a:srgbClr val="00FF00"/>
                </a:highlight>
              </a:rPr>
              <a:t>TriggerType</a:t>
            </a:r>
            <a:r>
              <a:rPr lang="en-GB" altLang="zh-CN" sz="1100" dirty="0">
                <a:highlight>
                  <a:srgbClr val="00FF00"/>
                </a:highlight>
              </a:rPr>
              <a:t>	::= OCTET STRING</a:t>
            </a:r>
            <a:endParaRPr lang="zh-CN" altLang="zh-CN" sz="1100" dirty="0">
              <a:highlight>
                <a:srgbClr val="00FF00"/>
              </a:highlight>
            </a:endParaRPr>
          </a:p>
          <a:p>
            <a:pPr marL="182563" lvl="1" indent="-182563">
              <a:spcBef>
                <a:spcPct val="20000"/>
              </a:spcBef>
              <a:buClr>
                <a:srgbClr val="C00000"/>
              </a:buClr>
              <a:buFont typeface="Wingdings" panose="05000000000000000000" pitchFamily="2" charset="2"/>
              <a:buChar char="l"/>
            </a:pPr>
            <a:endParaRPr lang="zh-CN" altLang="en-US" sz="1100" dirty="0"/>
          </a:p>
        </p:txBody>
      </p:sp>
    </p:spTree>
    <p:extLst>
      <p:ext uri="{BB962C8B-B14F-4D97-AF65-F5344CB8AC3E}">
        <p14:creationId xmlns:p14="http://schemas.microsoft.com/office/powerpoint/2010/main" val="311475368"/>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file>

<file path=customXml/item4.xml><?xml version="1.0" encoding="utf-8"?>
<?mso-contentType ?>
<SharedContentType xmlns="Microsoft.SharePoint.Taxonomy.ContentTypeSync" SourceId="34c87397-5fc1-491e-85e7-d6110dbe9cbd" ContentTypeId="0x0101" PreviousValue="false"/>
</file>

<file path=customXml/item5.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13C568A-0C46-4592-BB68-CDB41342D77A}">
  <ds:schemaRefs>
    <ds:schemaRef ds:uri="http://purl.org/dc/terms/"/>
    <ds:schemaRef ds:uri="b4d06219-a142-4c5f-be55-53f74cb980c7"/>
    <ds:schemaRef ds:uri="71c5aaf6-e6ce-465b-b873-5148d2a4c105"/>
    <ds:schemaRef ds:uri="http://schemas.microsoft.com/office/2006/documentManagement/types"/>
    <ds:schemaRef ds:uri="http://schemas.microsoft.com/office/2006/metadata/properties"/>
    <ds:schemaRef ds:uri="687e87d0-d0a8-4c48-8f94-14f0c67212c5"/>
    <ds:schemaRef ds:uri="http://www.w3.org/XML/1998/namespace"/>
    <ds:schemaRef ds:uri="http://purl.org/dc/elements/1.1/"/>
    <ds:schemaRef ds:uri="http://schemas.microsoft.com/office/infopath/2007/PartnerControl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C533F262-609D-4DE1-971D-E33E47E685D8}">
  <ds:schemaRefs>
    <ds:schemaRef ds:uri="http://schemas.microsoft.com/sharepoint/events"/>
  </ds:schemaRefs>
</ds:datastoreItem>
</file>

<file path=customXml/itemProps4.xml><?xml version="1.0" encoding="utf-8"?>
<ds:datastoreItem xmlns:ds="http://schemas.openxmlformats.org/officeDocument/2006/customXml" ds:itemID="{DB86EE5A-C607-470A-B2B8-6CB953A47714}">
  <ds:schemaRefs>
    <ds:schemaRef ds:uri="Microsoft.SharePoint.Taxonomy.ContentTypeSync"/>
  </ds:schemaRefs>
</ds:datastoreItem>
</file>

<file path=customXml/itemProps5.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26423</TotalTime>
  <Words>2474</Words>
  <Application>Microsoft Office PowerPoint</Application>
  <PresentationFormat>宽屏</PresentationFormat>
  <Paragraphs>370</Paragraphs>
  <Slides>21</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21</vt:i4>
      </vt:variant>
    </vt:vector>
  </HeadingPairs>
  <TitlesOfParts>
    <vt:vector size="28" baseType="lpstr">
      <vt:lpstr>等线</vt:lpstr>
      <vt:lpstr>宋体</vt:lpstr>
      <vt:lpstr>Arial</vt:lpstr>
      <vt:lpstr>Calibri</vt:lpstr>
      <vt:lpstr>Times New Roman</vt:lpstr>
      <vt:lpstr>Wingdings</vt:lpstr>
      <vt:lpstr>Office Theme</vt:lpstr>
      <vt:lpstr>    Charging Triggers in Stage 2 and Stage 3  (SA5 #152)   </vt:lpstr>
      <vt:lpstr>The triggers in Charging Data Message Stage2 </vt:lpstr>
      <vt:lpstr>The Triggers in the CHF CDRs in Stage2</vt:lpstr>
      <vt:lpstr>The Triggers in the Open API in the Stage3</vt:lpstr>
      <vt:lpstr>The Triggers in the CHF CDRs in Stage3</vt:lpstr>
      <vt:lpstr>Summary</vt:lpstr>
      <vt:lpstr>Option A --- Add NF triggers</vt:lpstr>
      <vt:lpstr>Option B --- Add the triggers in TS 32.291</vt:lpstr>
      <vt:lpstr>Option B --- Add the triggers in TS 32.298</vt:lpstr>
      <vt:lpstr>Option C --- Remove the triggers in Stage2</vt:lpstr>
      <vt:lpstr>Option D --- Add the special triggers in Stage2</vt:lpstr>
      <vt:lpstr>CH Rapporteur Call (SA5-152pre)</vt:lpstr>
      <vt:lpstr>Charging scenarios/Trigger Support (1) </vt:lpstr>
      <vt:lpstr>Charging scenarios/Trigger Support (2) </vt:lpstr>
      <vt:lpstr>Charging scenarios/Trigger Support (3) </vt:lpstr>
      <vt:lpstr>Suggestion (SA5-152)</vt:lpstr>
      <vt:lpstr>Rel-18 CR 32.256 Update on Triggers for AMF charging</vt:lpstr>
      <vt:lpstr>Rel-18 CR 32.291 Update the Trigger Type for IMS Charging</vt:lpstr>
      <vt:lpstr>Rel-18 CR 32.260 Update on Triggers for IMS charging--- Triggers</vt:lpstr>
      <vt:lpstr>Rel-18 CR 32.260 Update on Triggers for IMS charging--- CHF CDR</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Huawei</cp:lastModifiedBy>
  <cp:revision>751</cp:revision>
  <dcterms:created xsi:type="dcterms:W3CDTF">2019-03-13T01:38:36Z</dcterms:created>
  <dcterms:modified xsi:type="dcterms:W3CDTF">2023-11-03T14:55:45Z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(3)5Y2uv9WAst4yu4a80rIPv49zGVqWWqvaxbfAAZVKvGtxJEj5OCfFP2rykKuQnzufXypM/NzU
5tyPRcA8fNQDhF4DNDEzblF7f0tC26ifmIuqrUZ5mf7E7+io/0Sk8PjvGpQjhGRSceGAatHm
nAloqWNtmhMmPyGbGx0U4pFo/6xxrruc4ipzUK0gVsUr0ezJqBF8ZnmgN03RiagO40CTBLCx
XRcON6Qkb3enU+20po</vt:lpwstr>
  </property>
  <property fmtid="{D5CDD505-2E9C-101B-9397-08002B2CF9AE}" pid="4" name="_2015_ms_pID_7253431">
    <vt:lpwstr>N5BXgS4zh/YG6v3bdDH3kQA6GLjUIXwyM95E3eyuZbofCnuk9BT4ub
FOB0boHhvhnFgSAqrvVlFAzZ4/W4lGzhlaE1wcnyjVOFBA5TbxtcqrMSVWOSQyBcm532S7KS
o3LDHC1cVNEDIf7ff2SaqJANrivXRofiFAYuF/Wpx78oAHIcI+iu/fOF6Fg4oLCQ36bbKWhW
qR33NNdfZk6j+uJWqMtbgCzJiSz+bTCHU2uI</vt:lpwstr>
  </property>
  <property fmtid="{D5CDD505-2E9C-101B-9397-08002B2CF9AE}" pid="5" name="_2015_ms_pID_7253432">
    <vt:lpwstr>85/Kxgp9LPniDJeXsLxsNkM=</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1699023293</vt:lpwstr>
  </property>
</Properties>
</file>